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9" r:id="rId5"/>
    <p:sldId id="276" r:id="rId6"/>
    <p:sldId id="260" r:id="rId7"/>
    <p:sldId id="279" r:id="rId8"/>
    <p:sldId id="259" r:id="rId9"/>
    <p:sldId id="261" r:id="rId10"/>
    <p:sldId id="270" r:id="rId11"/>
    <p:sldId id="271" r:id="rId12"/>
    <p:sldId id="272" r:id="rId13"/>
    <p:sldId id="262" r:id="rId14"/>
    <p:sldId id="263" r:id="rId15"/>
    <p:sldId id="265" r:id="rId16"/>
    <p:sldId id="278" r:id="rId17"/>
    <p:sldId id="268" r:id="rId18"/>
    <p:sldId id="277" r:id="rId19"/>
    <p:sldId id="281" r:id="rId20"/>
    <p:sldId id="282" r:id="rId21"/>
    <p:sldId id="274" r:id="rId22"/>
    <p:sldId id="280" r:id="rId23"/>
    <p:sldId id="267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1" autoAdjust="0"/>
  </p:normalViewPr>
  <p:slideViewPr>
    <p:cSldViewPr>
      <p:cViewPr varScale="1">
        <p:scale>
          <a:sx n="103" d="100"/>
          <a:sy n="103" d="100"/>
        </p:scale>
        <p:origin x="177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51305145391186E-3"/>
          <c:y val="0.17855814597729414"/>
          <c:w val="0.34630350194552562"/>
          <c:h val="0.5692963752665246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F09-4A93-BE96-E8D645D4D02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6F09-4A93-BE96-E8D645D4D02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6F09-4A93-BE96-E8D645D4D02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6F09-4A93-BE96-E8D645D4D022}"/>
              </c:ext>
            </c:extLst>
          </c:dPt>
          <c:dLbls>
            <c:dLbl>
              <c:idx val="0"/>
              <c:layout>
                <c:manualLayout>
                  <c:x val="-6.3650691912930185E-2"/>
                  <c:y val="0.110711960095172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09-4A93-BE96-E8D645D4D022}"/>
                </c:ext>
              </c:extLst>
            </c:dLbl>
            <c:dLbl>
              <c:idx val="1"/>
              <c:layout>
                <c:manualLayout>
                  <c:x val="-0.12934859938306145"/>
                  <c:y val="-3.99206735514935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09-4A93-BE96-E8D645D4D022}"/>
                </c:ext>
              </c:extLst>
            </c:dLbl>
            <c:dLbl>
              <c:idx val="2"/>
              <c:layout>
                <c:manualLayout>
                  <c:x val="7.0919512187912773E-2"/>
                  <c:y val="-0.199414521892791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09-4A93-BE96-E8D645D4D022}"/>
                </c:ext>
              </c:extLst>
            </c:dLbl>
            <c:dLbl>
              <c:idx val="3"/>
              <c:layout>
                <c:manualLayout>
                  <c:x val="1.5564202334630359E-2"/>
                  <c:y val="1.42155824669268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09-4A93-BE96-E8D645D4D022}"/>
                </c:ext>
              </c:extLst>
            </c:dLbl>
            <c:dLbl>
              <c:idx val="4"/>
              <c:layout>
                <c:manualLayout>
                  <c:x val="7.4900714365455312E-2"/>
                  <c:y val="0.122883663304041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09-4A93-BE96-E8D645D4D02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12%-образование</c:v>
                </c:pt>
                <c:pt idx="1">
                  <c:v>27%-математики-исследователи,  математики-инженеры</c:v>
                </c:pt>
                <c:pt idx="2">
                  <c:v>32%-информационные технологии</c:v>
                </c:pt>
                <c:pt idx="3">
                  <c:v>14%-экономическая сфера: математическая экономика, финансовая аналитика, логистика, управление экономическими структурами, бухучет                        </c:v>
                </c:pt>
                <c:pt idx="4">
                  <c:v>15%-другие сферы (государственная служба, сфера услуг, издательская деятельность и др.)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</c:v>
                </c:pt>
                <c:pt idx="1">
                  <c:v>27</c:v>
                </c:pt>
                <c:pt idx="2">
                  <c:v>32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09-4A93-BE96-E8D645D4D022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B-6F09-4A93-BE96-E8D645D4D02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6F09-4A93-BE96-E8D645D4D02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6F09-4A93-BE96-E8D645D4D02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6F09-4A93-BE96-E8D645D4D02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12%-образование</c:v>
                </c:pt>
                <c:pt idx="1">
                  <c:v>27%-математики-исследователи,  математики-инженеры</c:v>
                </c:pt>
                <c:pt idx="2">
                  <c:v>32%-информационные технологии</c:v>
                </c:pt>
                <c:pt idx="3">
                  <c:v>14%-экономическая сфера: математическая экономика, финансовая аналитика, логистика, управление экономическими структурами, бухучет                        </c:v>
                </c:pt>
                <c:pt idx="4">
                  <c:v>15%-другие сферы (государственная служба, сфера услуг, издательская деятельность и др.)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6F09-4A93-BE96-E8D645D4D022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4-6F09-4A93-BE96-E8D645D4D02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6-6F09-4A93-BE96-E8D645D4D02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8-6F09-4A93-BE96-E8D645D4D02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A-6F09-4A93-BE96-E8D645D4D02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12%-образование</c:v>
                </c:pt>
                <c:pt idx="1">
                  <c:v>27%-математики-исследователи,  математики-инженеры</c:v>
                </c:pt>
                <c:pt idx="2">
                  <c:v>32%-информационные технологии</c:v>
                </c:pt>
                <c:pt idx="3">
                  <c:v>14%-экономическая сфера: математическая экономика, финансовая аналитика, логистика, управление экономическими структурами, бухучет                        </c:v>
                </c:pt>
                <c:pt idx="4">
                  <c:v>15%-другие сферы (государственная служба, сфера услуг, издательская деятельность и др.)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B-6F09-4A93-BE96-E8D645D4D0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9879515771222063"/>
          <c:y val="4.3350099540226499E-2"/>
          <c:w val="0.60120484228777926"/>
          <c:h val="0.9402984212075583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AD680-E280-4876-AEDB-2879CF744FF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6AFDD-F8D4-4B4F-A783-4E23DF7FFC94}">
      <dgm:prSet phldrT="[Текст]" custT="1"/>
      <dgm:spPr/>
      <dgm:t>
        <a:bodyPr/>
        <a:lstStyle/>
        <a:p>
          <a:r>
            <a:rPr lang="ru-RU" sz="2400" dirty="0" smtClean="0"/>
            <a:t>Специальность: </a:t>
          </a:r>
          <a:r>
            <a:rPr lang="ru-RU" sz="2400" dirty="0" smtClean="0">
              <a:solidFill>
                <a:srgbClr val="FF0000"/>
              </a:solidFill>
            </a:rPr>
            <a:t>«Компьютерная </a:t>
          </a:r>
          <a:r>
            <a:rPr lang="ru-RU" sz="2400" dirty="0" smtClean="0">
              <a:solidFill>
                <a:srgbClr val="FF0000"/>
              </a:solidFill>
            </a:rPr>
            <a:t>безопасность</a:t>
          </a:r>
          <a:r>
            <a:rPr lang="ru-RU" sz="2400" dirty="0" smtClean="0">
              <a:solidFill>
                <a:srgbClr val="FF0000"/>
              </a:solidFill>
            </a:rPr>
            <a:t>»</a:t>
          </a:r>
        </a:p>
        <a:p>
          <a:r>
            <a:rPr lang="ru-RU" sz="2400" dirty="0" smtClean="0"/>
            <a:t>Стоимость 127310 р. на 2020-2021 г.</a:t>
          </a:r>
          <a:endParaRPr lang="ru-RU" sz="2400" dirty="0"/>
        </a:p>
      </dgm:t>
    </dgm:pt>
    <dgm:pt modelId="{FBD006C0-EB32-45BF-91F2-97607A59F442}" type="parTrans" cxnId="{93E3401A-9552-4EF2-87E3-1990B9DF7708}">
      <dgm:prSet/>
      <dgm:spPr/>
      <dgm:t>
        <a:bodyPr/>
        <a:lstStyle/>
        <a:p>
          <a:endParaRPr lang="ru-RU"/>
        </a:p>
      </dgm:t>
    </dgm:pt>
    <dgm:pt modelId="{B5219AE5-66B3-48A2-949C-92C312B33051}" type="sibTrans" cxnId="{93E3401A-9552-4EF2-87E3-1990B9DF7708}">
      <dgm:prSet/>
      <dgm:spPr/>
      <dgm:t>
        <a:bodyPr/>
        <a:lstStyle/>
        <a:p>
          <a:endParaRPr lang="ru-RU"/>
        </a:p>
      </dgm:t>
    </dgm:pt>
    <dgm:pt modelId="{E3A62F2D-ADA7-4191-9D18-5CC33E80BA96}">
      <dgm:prSet phldrT="[Текст]" custT="1"/>
      <dgm:spPr/>
      <dgm:t>
        <a:bodyPr/>
        <a:lstStyle/>
        <a:p>
          <a:r>
            <a:rPr lang="ru-RU" sz="2400" dirty="0" smtClean="0"/>
            <a:t>Направление</a:t>
          </a:r>
          <a:r>
            <a:rPr lang="ru-RU" sz="2400" dirty="0" smtClean="0"/>
            <a:t>: </a:t>
          </a:r>
          <a:r>
            <a:rPr lang="ru-RU" sz="2400" dirty="0" smtClean="0">
              <a:solidFill>
                <a:srgbClr val="FF0000"/>
              </a:solidFill>
            </a:rPr>
            <a:t>«</a:t>
          </a:r>
          <a:r>
            <a:rPr lang="ru-RU" sz="2400" dirty="0" smtClean="0">
              <a:solidFill>
                <a:srgbClr val="FF0000"/>
              </a:solidFill>
            </a:rPr>
            <a:t>Математика и компьютерные науки</a:t>
          </a:r>
          <a:r>
            <a:rPr lang="ru-RU" sz="2400" dirty="0" smtClean="0">
              <a:solidFill>
                <a:srgbClr val="FF0000"/>
              </a:solidFill>
            </a:rPr>
            <a:t>»</a:t>
          </a:r>
        </a:p>
        <a:p>
          <a:r>
            <a:rPr lang="ru-RU" sz="2400" dirty="0" smtClean="0"/>
            <a:t>Стоимость 109330 р. на 2020-2021 г.</a:t>
          </a:r>
          <a:endParaRPr lang="ru-RU" sz="2400" dirty="0"/>
        </a:p>
      </dgm:t>
    </dgm:pt>
    <dgm:pt modelId="{4CF0E036-3591-4E66-B5C0-CA70D49D0AD7}" type="parTrans" cxnId="{B217F28F-80A6-479E-88AC-437A757B54CF}">
      <dgm:prSet/>
      <dgm:spPr/>
      <dgm:t>
        <a:bodyPr/>
        <a:lstStyle/>
        <a:p>
          <a:endParaRPr lang="ru-RU"/>
        </a:p>
      </dgm:t>
    </dgm:pt>
    <dgm:pt modelId="{6016429B-1CA2-4F55-8542-0BB43C6EBD22}" type="sibTrans" cxnId="{B217F28F-80A6-479E-88AC-437A757B54CF}">
      <dgm:prSet/>
      <dgm:spPr/>
      <dgm:t>
        <a:bodyPr/>
        <a:lstStyle/>
        <a:p>
          <a:endParaRPr lang="ru-RU"/>
        </a:p>
      </dgm:t>
    </dgm:pt>
    <dgm:pt modelId="{9B12B0AA-FA02-4AD6-8AA9-1C4A2953D89E}">
      <dgm:prSet phldrT="[Текст]" custT="1"/>
      <dgm:spPr/>
      <dgm:t>
        <a:bodyPr/>
        <a:lstStyle/>
        <a:p>
          <a:r>
            <a:rPr lang="ru-RU" sz="2400" dirty="0" smtClean="0"/>
            <a:t>Направление</a:t>
          </a:r>
          <a:r>
            <a:rPr lang="ru-RU" sz="2400" dirty="0" smtClean="0"/>
            <a:t>: </a:t>
          </a:r>
          <a:r>
            <a:rPr lang="ru-RU" sz="2400" dirty="0" smtClean="0">
              <a:solidFill>
                <a:srgbClr val="FF0000"/>
              </a:solidFill>
            </a:rPr>
            <a:t>«Математика» </a:t>
          </a:r>
          <a:r>
            <a:rPr lang="ru-RU" sz="2400" dirty="0" smtClean="0"/>
            <a:t>(</a:t>
          </a:r>
          <a:r>
            <a:rPr lang="ru-RU" sz="2400" dirty="0" smtClean="0"/>
            <a:t>Преподавание математики и информатики</a:t>
          </a:r>
          <a:r>
            <a:rPr lang="ru-RU" sz="2400" dirty="0" smtClean="0"/>
            <a:t>)</a:t>
          </a:r>
        </a:p>
        <a:p>
          <a:r>
            <a:rPr lang="ru-RU" sz="2400" dirty="0" smtClean="0"/>
            <a:t>Стоимость 109330 р. на 2020-2021 г.</a:t>
          </a:r>
          <a:endParaRPr lang="ru-RU" sz="2400" dirty="0"/>
        </a:p>
      </dgm:t>
    </dgm:pt>
    <dgm:pt modelId="{84D0BFC7-98CC-45BE-A50F-20447E8E19C2}" type="parTrans" cxnId="{29D9559C-2EA3-48B3-A0FF-EEC2A4BC3F2D}">
      <dgm:prSet/>
      <dgm:spPr/>
      <dgm:t>
        <a:bodyPr/>
        <a:lstStyle/>
        <a:p>
          <a:endParaRPr lang="ru-RU"/>
        </a:p>
      </dgm:t>
    </dgm:pt>
    <dgm:pt modelId="{9FF814DE-B416-4A96-B9F5-7C3305C188D3}" type="sibTrans" cxnId="{29D9559C-2EA3-48B3-A0FF-EEC2A4BC3F2D}">
      <dgm:prSet/>
      <dgm:spPr/>
      <dgm:t>
        <a:bodyPr/>
        <a:lstStyle/>
        <a:p>
          <a:endParaRPr lang="ru-RU"/>
        </a:p>
      </dgm:t>
    </dgm:pt>
    <dgm:pt modelId="{59A263D6-44FA-447C-923A-5643657C97C8}" type="pres">
      <dgm:prSet presAssocID="{219AD680-E280-4876-AEDB-2879CF744F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61E09-2B32-4190-938C-159715B710C1}" type="pres">
      <dgm:prSet presAssocID="{F1E6AFDD-F8D4-4B4F-A783-4E23DF7FFC94}" presName="circle1" presStyleLbl="node1" presStyleIdx="0" presStyleCnt="3"/>
      <dgm:spPr/>
    </dgm:pt>
    <dgm:pt modelId="{DD5F0CB3-1953-45B5-A554-4F6FEF7FE6F3}" type="pres">
      <dgm:prSet presAssocID="{F1E6AFDD-F8D4-4B4F-A783-4E23DF7FFC94}" presName="space" presStyleCnt="0"/>
      <dgm:spPr/>
    </dgm:pt>
    <dgm:pt modelId="{F4689F1A-A70E-40B3-8C08-7AA112B758B2}" type="pres">
      <dgm:prSet presAssocID="{F1E6AFDD-F8D4-4B4F-A783-4E23DF7FFC94}" presName="rect1" presStyleLbl="alignAcc1" presStyleIdx="0" presStyleCnt="3"/>
      <dgm:spPr/>
      <dgm:t>
        <a:bodyPr/>
        <a:lstStyle/>
        <a:p>
          <a:endParaRPr lang="ru-RU"/>
        </a:p>
      </dgm:t>
    </dgm:pt>
    <dgm:pt modelId="{038D492B-3287-43C3-8375-0708D3831DCF}" type="pres">
      <dgm:prSet presAssocID="{E3A62F2D-ADA7-4191-9D18-5CC33E80BA96}" presName="vertSpace2" presStyleLbl="node1" presStyleIdx="0" presStyleCnt="3"/>
      <dgm:spPr/>
    </dgm:pt>
    <dgm:pt modelId="{37F50720-7018-4AC4-9E8B-2673535039E0}" type="pres">
      <dgm:prSet presAssocID="{E3A62F2D-ADA7-4191-9D18-5CC33E80BA96}" presName="circle2" presStyleLbl="node1" presStyleIdx="1" presStyleCnt="3"/>
      <dgm:spPr/>
    </dgm:pt>
    <dgm:pt modelId="{33917A78-B9AB-4810-95D7-8D7BDCA15958}" type="pres">
      <dgm:prSet presAssocID="{E3A62F2D-ADA7-4191-9D18-5CC33E80BA96}" presName="rect2" presStyleLbl="alignAcc1" presStyleIdx="1" presStyleCnt="3"/>
      <dgm:spPr/>
      <dgm:t>
        <a:bodyPr/>
        <a:lstStyle/>
        <a:p>
          <a:endParaRPr lang="ru-RU"/>
        </a:p>
      </dgm:t>
    </dgm:pt>
    <dgm:pt modelId="{91F465E5-6268-4324-8DD6-8C00D6EB711D}" type="pres">
      <dgm:prSet presAssocID="{9B12B0AA-FA02-4AD6-8AA9-1C4A2953D89E}" presName="vertSpace3" presStyleLbl="node1" presStyleIdx="1" presStyleCnt="3"/>
      <dgm:spPr/>
    </dgm:pt>
    <dgm:pt modelId="{842A13AD-5D94-49E8-923C-0E40211680E0}" type="pres">
      <dgm:prSet presAssocID="{9B12B0AA-FA02-4AD6-8AA9-1C4A2953D89E}" presName="circle3" presStyleLbl="node1" presStyleIdx="2" presStyleCnt="3"/>
      <dgm:spPr/>
    </dgm:pt>
    <dgm:pt modelId="{DE9173AC-AA32-45B4-954E-710E48F895C5}" type="pres">
      <dgm:prSet presAssocID="{9B12B0AA-FA02-4AD6-8AA9-1C4A2953D89E}" presName="rect3" presStyleLbl="alignAcc1" presStyleIdx="2" presStyleCnt="3"/>
      <dgm:spPr/>
      <dgm:t>
        <a:bodyPr/>
        <a:lstStyle/>
        <a:p>
          <a:endParaRPr lang="ru-RU"/>
        </a:p>
      </dgm:t>
    </dgm:pt>
    <dgm:pt modelId="{41971CE6-7C0C-412E-B753-83172C397333}" type="pres">
      <dgm:prSet presAssocID="{F1E6AFDD-F8D4-4B4F-A783-4E23DF7FFC9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85999-C2F3-4926-ADE7-6A027416731C}" type="pres">
      <dgm:prSet presAssocID="{E3A62F2D-ADA7-4191-9D18-5CC33E80BA9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93D25-E046-47BE-A54A-A2A31E9D1443}" type="pres">
      <dgm:prSet presAssocID="{9B12B0AA-FA02-4AD6-8AA9-1C4A2953D89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1412B4-9CF3-4C0F-B42D-BA09ED88057B}" type="presOf" srcId="{E3A62F2D-ADA7-4191-9D18-5CC33E80BA96}" destId="{33917A78-B9AB-4810-95D7-8D7BDCA15958}" srcOrd="0" destOrd="0" presId="urn:microsoft.com/office/officeart/2005/8/layout/target3"/>
    <dgm:cxn modelId="{B217F28F-80A6-479E-88AC-437A757B54CF}" srcId="{219AD680-E280-4876-AEDB-2879CF744FF8}" destId="{E3A62F2D-ADA7-4191-9D18-5CC33E80BA96}" srcOrd="1" destOrd="0" parTransId="{4CF0E036-3591-4E66-B5C0-CA70D49D0AD7}" sibTransId="{6016429B-1CA2-4F55-8542-0BB43C6EBD22}"/>
    <dgm:cxn modelId="{29D9559C-2EA3-48B3-A0FF-EEC2A4BC3F2D}" srcId="{219AD680-E280-4876-AEDB-2879CF744FF8}" destId="{9B12B0AA-FA02-4AD6-8AA9-1C4A2953D89E}" srcOrd="2" destOrd="0" parTransId="{84D0BFC7-98CC-45BE-A50F-20447E8E19C2}" sibTransId="{9FF814DE-B416-4A96-B9F5-7C3305C188D3}"/>
    <dgm:cxn modelId="{E53B93BA-5F67-4421-9BA4-10C724934E80}" type="presOf" srcId="{9B12B0AA-FA02-4AD6-8AA9-1C4A2953D89E}" destId="{4AB93D25-E046-47BE-A54A-A2A31E9D1443}" srcOrd="1" destOrd="0" presId="urn:microsoft.com/office/officeart/2005/8/layout/target3"/>
    <dgm:cxn modelId="{3BA7D49F-4F63-4BBE-9526-7B75CD018557}" type="presOf" srcId="{F1E6AFDD-F8D4-4B4F-A783-4E23DF7FFC94}" destId="{41971CE6-7C0C-412E-B753-83172C397333}" srcOrd="1" destOrd="0" presId="urn:microsoft.com/office/officeart/2005/8/layout/target3"/>
    <dgm:cxn modelId="{93E3401A-9552-4EF2-87E3-1990B9DF7708}" srcId="{219AD680-E280-4876-AEDB-2879CF744FF8}" destId="{F1E6AFDD-F8D4-4B4F-A783-4E23DF7FFC94}" srcOrd="0" destOrd="0" parTransId="{FBD006C0-EB32-45BF-91F2-97607A59F442}" sibTransId="{B5219AE5-66B3-48A2-949C-92C312B33051}"/>
    <dgm:cxn modelId="{B51E3DDE-732B-499B-8134-5E775ED81AF3}" type="presOf" srcId="{E3A62F2D-ADA7-4191-9D18-5CC33E80BA96}" destId="{91585999-C2F3-4926-ADE7-6A027416731C}" srcOrd="1" destOrd="0" presId="urn:microsoft.com/office/officeart/2005/8/layout/target3"/>
    <dgm:cxn modelId="{A07F8AFC-8534-4170-BEA0-FD28B00B2B83}" type="presOf" srcId="{F1E6AFDD-F8D4-4B4F-A783-4E23DF7FFC94}" destId="{F4689F1A-A70E-40B3-8C08-7AA112B758B2}" srcOrd="0" destOrd="0" presId="urn:microsoft.com/office/officeart/2005/8/layout/target3"/>
    <dgm:cxn modelId="{54AE3E7E-B96E-4BEB-A3F6-875B1B80FE44}" type="presOf" srcId="{219AD680-E280-4876-AEDB-2879CF744FF8}" destId="{59A263D6-44FA-447C-923A-5643657C97C8}" srcOrd="0" destOrd="0" presId="urn:microsoft.com/office/officeart/2005/8/layout/target3"/>
    <dgm:cxn modelId="{2B885A09-569A-4BDD-BC68-110F47B5B5BC}" type="presOf" srcId="{9B12B0AA-FA02-4AD6-8AA9-1C4A2953D89E}" destId="{DE9173AC-AA32-45B4-954E-710E48F895C5}" srcOrd="0" destOrd="0" presId="urn:microsoft.com/office/officeart/2005/8/layout/target3"/>
    <dgm:cxn modelId="{3B0DCFD8-5D1C-4856-8A45-90565C4D4729}" type="presParOf" srcId="{59A263D6-44FA-447C-923A-5643657C97C8}" destId="{1E461E09-2B32-4190-938C-159715B710C1}" srcOrd="0" destOrd="0" presId="urn:microsoft.com/office/officeart/2005/8/layout/target3"/>
    <dgm:cxn modelId="{008420EB-4306-4FBA-A293-C700643A3067}" type="presParOf" srcId="{59A263D6-44FA-447C-923A-5643657C97C8}" destId="{DD5F0CB3-1953-45B5-A554-4F6FEF7FE6F3}" srcOrd="1" destOrd="0" presId="urn:microsoft.com/office/officeart/2005/8/layout/target3"/>
    <dgm:cxn modelId="{84D87AFB-E39E-4BA2-89F3-3E043A17B492}" type="presParOf" srcId="{59A263D6-44FA-447C-923A-5643657C97C8}" destId="{F4689F1A-A70E-40B3-8C08-7AA112B758B2}" srcOrd="2" destOrd="0" presId="urn:microsoft.com/office/officeart/2005/8/layout/target3"/>
    <dgm:cxn modelId="{F10766CB-79A7-4C11-8DBB-D4BBC8A5DD89}" type="presParOf" srcId="{59A263D6-44FA-447C-923A-5643657C97C8}" destId="{038D492B-3287-43C3-8375-0708D3831DCF}" srcOrd="3" destOrd="0" presId="urn:microsoft.com/office/officeart/2005/8/layout/target3"/>
    <dgm:cxn modelId="{C2E244E6-8AFB-467F-B7A2-38831E8C3398}" type="presParOf" srcId="{59A263D6-44FA-447C-923A-5643657C97C8}" destId="{37F50720-7018-4AC4-9E8B-2673535039E0}" srcOrd="4" destOrd="0" presId="urn:microsoft.com/office/officeart/2005/8/layout/target3"/>
    <dgm:cxn modelId="{8B92BF5B-278A-437B-8AB0-751F7860115A}" type="presParOf" srcId="{59A263D6-44FA-447C-923A-5643657C97C8}" destId="{33917A78-B9AB-4810-95D7-8D7BDCA15958}" srcOrd="5" destOrd="0" presId="urn:microsoft.com/office/officeart/2005/8/layout/target3"/>
    <dgm:cxn modelId="{521158D1-1A1B-4CAA-88F2-6F10170133FC}" type="presParOf" srcId="{59A263D6-44FA-447C-923A-5643657C97C8}" destId="{91F465E5-6268-4324-8DD6-8C00D6EB711D}" srcOrd="6" destOrd="0" presId="urn:microsoft.com/office/officeart/2005/8/layout/target3"/>
    <dgm:cxn modelId="{1BAD55D8-3C2B-421E-A247-824637F7ABE1}" type="presParOf" srcId="{59A263D6-44FA-447C-923A-5643657C97C8}" destId="{842A13AD-5D94-49E8-923C-0E40211680E0}" srcOrd="7" destOrd="0" presId="urn:microsoft.com/office/officeart/2005/8/layout/target3"/>
    <dgm:cxn modelId="{95008CC8-4A13-4B16-A37A-D190C60AE4BE}" type="presParOf" srcId="{59A263D6-44FA-447C-923A-5643657C97C8}" destId="{DE9173AC-AA32-45B4-954E-710E48F895C5}" srcOrd="8" destOrd="0" presId="urn:microsoft.com/office/officeart/2005/8/layout/target3"/>
    <dgm:cxn modelId="{5FDCEEDE-8360-4D4B-93C1-8202C2EBC604}" type="presParOf" srcId="{59A263D6-44FA-447C-923A-5643657C97C8}" destId="{41971CE6-7C0C-412E-B753-83172C397333}" srcOrd="9" destOrd="0" presId="urn:microsoft.com/office/officeart/2005/8/layout/target3"/>
    <dgm:cxn modelId="{69A03430-ED75-4F64-B502-F4CA32FCE8F8}" type="presParOf" srcId="{59A263D6-44FA-447C-923A-5643657C97C8}" destId="{91585999-C2F3-4926-ADE7-6A027416731C}" srcOrd="10" destOrd="0" presId="urn:microsoft.com/office/officeart/2005/8/layout/target3"/>
    <dgm:cxn modelId="{9B5C298C-061A-4CCB-9118-BCD7EEE18266}" type="presParOf" srcId="{59A263D6-44FA-447C-923A-5643657C97C8}" destId="{4AB93D25-E046-47BE-A54A-A2A31E9D144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A1A00-9039-4E68-B10C-71D485C866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C9686-17E5-4C9E-88A6-0EE5B6D008CF}">
      <dgm:prSet phldrT="[Текст]"/>
      <dgm:spPr/>
      <dgm:t>
        <a:bodyPr/>
        <a:lstStyle/>
        <a:p>
          <a:r>
            <a:rPr lang="ru-RU" dirty="0" smtClean="0"/>
            <a:t>Экзамены</a:t>
          </a:r>
          <a:endParaRPr lang="ru-RU" dirty="0"/>
        </a:p>
      </dgm:t>
    </dgm:pt>
    <dgm:pt modelId="{1C194642-9144-4821-98B2-B7E4297803B2}" type="parTrans" cxnId="{BCA59C11-7364-4EB5-8191-BF836558026C}">
      <dgm:prSet/>
      <dgm:spPr/>
      <dgm:t>
        <a:bodyPr/>
        <a:lstStyle/>
        <a:p>
          <a:endParaRPr lang="ru-RU"/>
        </a:p>
      </dgm:t>
    </dgm:pt>
    <dgm:pt modelId="{ADB08397-D574-4F65-8058-F954CF1B053C}" type="sibTrans" cxnId="{BCA59C11-7364-4EB5-8191-BF836558026C}">
      <dgm:prSet/>
      <dgm:spPr/>
      <dgm:t>
        <a:bodyPr/>
        <a:lstStyle/>
        <a:p>
          <a:endParaRPr lang="ru-RU"/>
        </a:p>
      </dgm:t>
    </dgm:pt>
    <dgm:pt modelId="{EBE171C1-464C-44BB-A8CA-C2BD461D8C81}">
      <dgm:prSet phldrT="[Текст]"/>
      <dgm:spPr/>
      <dgm:t>
        <a:bodyPr/>
        <a:lstStyle/>
        <a:p>
          <a:r>
            <a:rPr lang="ru-RU" u="sng" dirty="0" smtClean="0"/>
            <a:t>Математика</a:t>
          </a:r>
          <a:r>
            <a:rPr lang="ru-RU" dirty="0" smtClean="0"/>
            <a:t> (39 баллов)</a:t>
          </a:r>
          <a:endParaRPr lang="ru-RU" dirty="0"/>
        </a:p>
      </dgm:t>
    </dgm:pt>
    <dgm:pt modelId="{27B8E5E4-9C0E-4DA9-8E6E-6BA4F968CD35}" type="parTrans" cxnId="{EEF54BCA-8973-4962-AF16-2FBAD774B29A}">
      <dgm:prSet/>
      <dgm:spPr/>
      <dgm:t>
        <a:bodyPr/>
        <a:lstStyle/>
        <a:p>
          <a:endParaRPr lang="ru-RU"/>
        </a:p>
      </dgm:t>
    </dgm:pt>
    <dgm:pt modelId="{7DAA3CB8-EAAA-4BAA-A193-CD3A87F17993}" type="sibTrans" cxnId="{EEF54BCA-8973-4962-AF16-2FBAD774B29A}">
      <dgm:prSet/>
      <dgm:spPr/>
      <dgm:t>
        <a:bodyPr/>
        <a:lstStyle/>
        <a:p>
          <a:endParaRPr lang="ru-RU"/>
        </a:p>
      </dgm:t>
    </dgm:pt>
    <dgm:pt modelId="{75A000B5-CDA3-4DB7-BFE5-CC52CF788888}">
      <dgm:prSet phldrT="[Текст]"/>
      <dgm:spPr/>
      <dgm:t>
        <a:bodyPr/>
        <a:lstStyle/>
        <a:p>
          <a:r>
            <a:rPr lang="ru-RU" u="sng" dirty="0" smtClean="0"/>
            <a:t>Информатика</a:t>
          </a:r>
          <a:r>
            <a:rPr lang="ru-RU" dirty="0" smtClean="0"/>
            <a:t>  (42 балла)</a:t>
          </a:r>
          <a:endParaRPr lang="ru-RU" dirty="0"/>
        </a:p>
      </dgm:t>
    </dgm:pt>
    <dgm:pt modelId="{55E72873-BDA4-437D-BD8D-2A3840232001}" type="parTrans" cxnId="{710FCDF5-A6FB-42C0-8DEF-4CAEB814230D}">
      <dgm:prSet/>
      <dgm:spPr/>
      <dgm:t>
        <a:bodyPr/>
        <a:lstStyle/>
        <a:p>
          <a:endParaRPr lang="ru-RU"/>
        </a:p>
      </dgm:t>
    </dgm:pt>
    <dgm:pt modelId="{E6F46748-3C47-409B-ABD6-8C3D2A2AD117}" type="sibTrans" cxnId="{710FCDF5-A6FB-42C0-8DEF-4CAEB814230D}">
      <dgm:prSet/>
      <dgm:spPr/>
      <dgm:t>
        <a:bodyPr/>
        <a:lstStyle/>
        <a:p>
          <a:endParaRPr lang="ru-RU"/>
        </a:p>
      </dgm:t>
    </dgm:pt>
    <dgm:pt modelId="{9AD27E84-7F70-4E46-ADFF-4E1811580F10}">
      <dgm:prSet phldrT="[Текст]"/>
      <dgm:spPr/>
      <dgm:t>
        <a:bodyPr/>
        <a:lstStyle/>
        <a:p>
          <a:r>
            <a:rPr lang="ru-RU" u="sng" dirty="0" smtClean="0"/>
            <a:t>Русский язык </a:t>
          </a:r>
          <a:r>
            <a:rPr lang="ru-RU" dirty="0" smtClean="0"/>
            <a:t>(40 баллов)</a:t>
          </a:r>
          <a:endParaRPr lang="ru-RU" dirty="0"/>
        </a:p>
      </dgm:t>
    </dgm:pt>
    <dgm:pt modelId="{8CCAA6B8-E744-488E-934A-569B6A978C9B}" type="parTrans" cxnId="{B9468022-B8B2-43D0-9C53-A7D5F24BB53E}">
      <dgm:prSet/>
      <dgm:spPr/>
      <dgm:t>
        <a:bodyPr/>
        <a:lstStyle/>
        <a:p>
          <a:endParaRPr lang="ru-RU"/>
        </a:p>
      </dgm:t>
    </dgm:pt>
    <dgm:pt modelId="{2BEB9001-E65A-4CF3-8446-9A123443B2BD}" type="sibTrans" cxnId="{B9468022-B8B2-43D0-9C53-A7D5F24BB53E}">
      <dgm:prSet/>
      <dgm:spPr/>
      <dgm:t>
        <a:bodyPr/>
        <a:lstStyle/>
        <a:p>
          <a:endParaRPr lang="ru-RU"/>
        </a:p>
      </dgm:t>
    </dgm:pt>
    <dgm:pt modelId="{AED4F315-2520-4A46-A8AE-66B43FA86620}" type="pres">
      <dgm:prSet presAssocID="{E65A1A00-9039-4E68-B10C-71D485C866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EE935A-6CA5-4C7E-8A2C-5D83C928F6A3}" type="pres">
      <dgm:prSet presAssocID="{25FC9686-17E5-4C9E-88A6-0EE5B6D008CF}" presName="root" presStyleCnt="0"/>
      <dgm:spPr/>
    </dgm:pt>
    <dgm:pt modelId="{5F2598B7-9FA6-4432-81C4-58A21351147A}" type="pres">
      <dgm:prSet presAssocID="{25FC9686-17E5-4C9E-88A6-0EE5B6D008CF}" presName="rootComposite" presStyleCnt="0"/>
      <dgm:spPr/>
    </dgm:pt>
    <dgm:pt modelId="{FDFE5F0A-2A2F-47C3-ABA1-5F0EDE2FF728}" type="pres">
      <dgm:prSet presAssocID="{25FC9686-17E5-4C9E-88A6-0EE5B6D008CF}" presName="rootText" presStyleLbl="node1" presStyleIdx="0" presStyleCnt="1"/>
      <dgm:spPr/>
      <dgm:t>
        <a:bodyPr/>
        <a:lstStyle/>
        <a:p>
          <a:endParaRPr lang="ru-RU"/>
        </a:p>
      </dgm:t>
    </dgm:pt>
    <dgm:pt modelId="{3FE4149F-AC99-464E-979C-196747C889C6}" type="pres">
      <dgm:prSet presAssocID="{25FC9686-17E5-4C9E-88A6-0EE5B6D008CF}" presName="rootConnector" presStyleLbl="node1" presStyleIdx="0" presStyleCnt="1"/>
      <dgm:spPr/>
      <dgm:t>
        <a:bodyPr/>
        <a:lstStyle/>
        <a:p>
          <a:endParaRPr lang="ru-RU"/>
        </a:p>
      </dgm:t>
    </dgm:pt>
    <dgm:pt modelId="{5150951C-BB5F-4B90-9A50-5C79D4BA1870}" type="pres">
      <dgm:prSet presAssocID="{25FC9686-17E5-4C9E-88A6-0EE5B6D008CF}" presName="childShape" presStyleCnt="0"/>
      <dgm:spPr/>
    </dgm:pt>
    <dgm:pt modelId="{3C1B8983-1E26-4819-8796-189472F89D74}" type="pres">
      <dgm:prSet presAssocID="{27B8E5E4-9C0E-4DA9-8E6E-6BA4F968CD3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F8C4C9E-E6BD-440F-8F3D-C30A14FAE7D4}" type="pres">
      <dgm:prSet presAssocID="{EBE171C1-464C-44BB-A8CA-C2BD461D8C81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509C9-0A7E-4C28-9D4B-72A210B57F0E}" type="pres">
      <dgm:prSet presAssocID="{55E72873-BDA4-437D-BD8D-2A384023200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7041CA7-5233-4E42-83BD-D55A8B147372}" type="pres">
      <dgm:prSet presAssocID="{75A000B5-CDA3-4DB7-BFE5-CC52CF78888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F0F9E-AC82-4083-9705-F1D004A8D906}" type="pres">
      <dgm:prSet presAssocID="{8CCAA6B8-E744-488E-934A-569B6A978C9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E23B411-EF71-4319-9E3A-434477E21BF3}" type="pres">
      <dgm:prSet presAssocID="{9AD27E84-7F70-4E46-ADFF-4E1811580F10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0715A8-3547-4382-A9C3-97C6FABAF332}" type="presOf" srcId="{25FC9686-17E5-4C9E-88A6-0EE5B6D008CF}" destId="{3FE4149F-AC99-464E-979C-196747C889C6}" srcOrd="1" destOrd="0" presId="urn:microsoft.com/office/officeart/2005/8/layout/hierarchy3"/>
    <dgm:cxn modelId="{7A7FEEE1-C905-4318-84E2-485CDFD371EC}" type="presOf" srcId="{E65A1A00-9039-4E68-B10C-71D485C8665A}" destId="{AED4F315-2520-4A46-A8AE-66B43FA86620}" srcOrd="0" destOrd="0" presId="urn:microsoft.com/office/officeart/2005/8/layout/hierarchy3"/>
    <dgm:cxn modelId="{6EA2A3E4-F8A7-4E3A-9964-A9C41BED541E}" type="presOf" srcId="{75A000B5-CDA3-4DB7-BFE5-CC52CF788888}" destId="{E7041CA7-5233-4E42-83BD-D55A8B147372}" srcOrd="0" destOrd="0" presId="urn:microsoft.com/office/officeart/2005/8/layout/hierarchy3"/>
    <dgm:cxn modelId="{DAFF0DFE-AE45-407E-BA1E-1F24161775F5}" type="presOf" srcId="{27B8E5E4-9C0E-4DA9-8E6E-6BA4F968CD35}" destId="{3C1B8983-1E26-4819-8796-189472F89D74}" srcOrd="0" destOrd="0" presId="urn:microsoft.com/office/officeart/2005/8/layout/hierarchy3"/>
    <dgm:cxn modelId="{BCA59C11-7364-4EB5-8191-BF836558026C}" srcId="{E65A1A00-9039-4E68-B10C-71D485C8665A}" destId="{25FC9686-17E5-4C9E-88A6-0EE5B6D008CF}" srcOrd="0" destOrd="0" parTransId="{1C194642-9144-4821-98B2-B7E4297803B2}" sibTransId="{ADB08397-D574-4F65-8058-F954CF1B053C}"/>
    <dgm:cxn modelId="{710FCDF5-A6FB-42C0-8DEF-4CAEB814230D}" srcId="{25FC9686-17E5-4C9E-88A6-0EE5B6D008CF}" destId="{75A000B5-CDA3-4DB7-BFE5-CC52CF788888}" srcOrd="1" destOrd="0" parTransId="{55E72873-BDA4-437D-BD8D-2A3840232001}" sibTransId="{E6F46748-3C47-409B-ABD6-8C3D2A2AD117}"/>
    <dgm:cxn modelId="{5E58D980-6779-4DC6-B154-67CB6C937277}" type="presOf" srcId="{55E72873-BDA4-437D-BD8D-2A3840232001}" destId="{92E509C9-0A7E-4C28-9D4B-72A210B57F0E}" srcOrd="0" destOrd="0" presId="urn:microsoft.com/office/officeart/2005/8/layout/hierarchy3"/>
    <dgm:cxn modelId="{CA9ED79A-E719-4206-9A65-7A3FF97ADE48}" type="presOf" srcId="{25FC9686-17E5-4C9E-88A6-0EE5B6D008CF}" destId="{FDFE5F0A-2A2F-47C3-ABA1-5F0EDE2FF728}" srcOrd="0" destOrd="0" presId="urn:microsoft.com/office/officeart/2005/8/layout/hierarchy3"/>
    <dgm:cxn modelId="{EEF54BCA-8973-4962-AF16-2FBAD774B29A}" srcId="{25FC9686-17E5-4C9E-88A6-0EE5B6D008CF}" destId="{EBE171C1-464C-44BB-A8CA-C2BD461D8C81}" srcOrd="0" destOrd="0" parTransId="{27B8E5E4-9C0E-4DA9-8E6E-6BA4F968CD35}" sibTransId="{7DAA3CB8-EAAA-4BAA-A193-CD3A87F17993}"/>
    <dgm:cxn modelId="{100742DF-EB77-4783-90D8-853FCF87C66D}" type="presOf" srcId="{EBE171C1-464C-44BB-A8CA-C2BD461D8C81}" destId="{BF8C4C9E-E6BD-440F-8F3D-C30A14FAE7D4}" srcOrd="0" destOrd="0" presId="urn:microsoft.com/office/officeart/2005/8/layout/hierarchy3"/>
    <dgm:cxn modelId="{5CC04B6F-322F-4B64-9D5A-3E353F01B775}" type="presOf" srcId="{8CCAA6B8-E744-488E-934A-569B6A978C9B}" destId="{66DF0F9E-AC82-4083-9705-F1D004A8D906}" srcOrd="0" destOrd="0" presId="urn:microsoft.com/office/officeart/2005/8/layout/hierarchy3"/>
    <dgm:cxn modelId="{DFF40A31-A7AC-40A0-8CFB-0CC119F5A641}" type="presOf" srcId="{9AD27E84-7F70-4E46-ADFF-4E1811580F10}" destId="{AE23B411-EF71-4319-9E3A-434477E21BF3}" srcOrd="0" destOrd="0" presId="urn:microsoft.com/office/officeart/2005/8/layout/hierarchy3"/>
    <dgm:cxn modelId="{B9468022-B8B2-43D0-9C53-A7D5F24BB53E}" srcId="{25FC9686-17E5-4C9E-88A6-0EE5B6D008CF}" destId="{9AD27E84-7F70-4E46-ADFF-4E1811580F10}" srcOrd="2" destOrd="0" parTransId="{8CCAA6B8-E744-488E-934A-569B6A978C9B}" sibTransId="{2BEB9001-E65A-4CF3-8446-9A123443B2BD}"/>
    <dgm:cxn modelId="{6469F77D-4215-4CE6-8A38-E73A36228BAE}" type="presParOf" srcId="{AED4F315-2520-4A46-A8AE-66B43FA86620}" destId="{2FEE935A-6CA5-4C7E-8A2C-5D83C928F6A3}" srcOrd="0" destOrd="0" presId="urn:microsoft.com/office/officeart/2005/8/layout/hierarchy3"/>
    <dgm:cxn modelId="{1ED0FA79-5707-410E-AB29-0BF6B4E67B9A}" type="presParOf" srcId="{2FEE935A-6CA5-4C7E-8A2C-5D83C928F6A3}" destId="{5F2598B7-9FA6-4432-81C4-58A21351147A}" srcOrd="0" destOrd="0" presId="urn:microsoft.com/office/officeart/2005/8/layout/hierarchy3"/>
    <dgm:cxn modelId="{00428C70-31AF-4BBB-9591-CF1999ACE068}" type="presParOf" srcId="{5F2598B7-9FA6-4432-81C4-58A21351147A}" destId="{FDFE5F0A-2A2F-47C3-ABA1-5F0EDE2FF728}" srcOrd="0" destOrd="0" presId="urn:microsoft.com/office/officeart/2005/8/layout/hierarchy3"/>
    <dgm:cxn modelId="{4FD5077C-1CE6-4C65-B7D9-B6CB0DAEBCEE}" type="presParOf" srcId="{5F2598B7-9FA6-4432-81C4-58A21351147A}" destId="{3FE4149F-AC99-464E-979C-196747C889C6}" srcOrd="1" destOrd="0" presId="urn:microsoft.com/office/officeart/2005/8/layout/hierarchy3"/>
    <dgm:cxn modelId="{CCE58FFC-3E6D-4CE3-B379-B8C5C6AEDBC0}" type="presParOf" srcId="{2FEE935A-6CA5-4C7E-8A2C-5D83C928F6A3}" destId="{5150951C-BB5F-4B90-9A50-5C79D4BA1870}" srcOrd="1" destOrd="0" presId="urn:microsoft.com/office/officeart/2005/8/layout/hierarchy3"/>
    <dgm:cxn modelId="{B349D514-43D3-4148-9A17-26D917EB7DA2}" type="presParOf" srcId="{5150951C-BB5F-4B90-9A50-5C79D4BA1870}" destId="{3C1B8983-1E26-4819-8796-189472F89D74}" srcOrd="0" destOrd="0" presId="urn:microsoft.com/office/officeart/2005/8/layout/hierarchy3"/>
    <dgm:cxn modelId="{5A045881-A9DF-4D8E-997B-48EB7800FAFD}" type="presParOf" srcId="{5150951C-BB5F-4B90-9A50-5C79D4BA1870}" destId="{BF8C4C9E-E6BD-440F-8F3D-C30A14FAE7D4}" srcOrd="1" destOrd="0" presId="urn:microsoft.com/office/officeart/2005/8/layout/hierarchy3"/>
    <dgm:cxn modelId="{E739E09A-66D1-416D-B5C4-61FC1C2EC616}" type="presParOf" srcId="{5150951C-BB5F-4B90-9A50-5C79D4BA1870}" destId="{92E509C9-0A7E-4C28-9D4B-72A210B57F0E}" srcOrd="2" destOrd="0" presId="urn:microsoft.com/office/officeart/2005/8/layout/hierarchy3"/>
    <dgm:cxn modelId="{3BBE443B-DCBA-46DB-B2D6-EAB394C6D6F1}" type="presParOf" srcId="{5150951C-BB5F-4B90-9A50-5C79D4BA1870}" destId="{E7041CA7-5233-4E42-83BD-D55A8B147372}" srcOrd="3" destOrd="0" presId="urn:microsoft.com/office/officeart/2005/8/layout/hierarchy3"/>
    <dgm:cxn modelId="{F5F65BAC-07B5-4F51-9C90-235AC770A7F0}" type="presParOf" srcId="{5150951C-BB5F-4B90-9A50-5C79D4BA1870}" destId="{66DF0F9E-AC82-4083-9705-F1D004A8D906}" srcOrd="4" destOrd="0" presId="urn:microsoft.com/office/officeart/2005/8/layout/hierarchy3"/>
    <dgm:cxn modelId="{3B2AAC3F-CF8E-417C-B1B8-25C2CB0BDB4E}" type="presParOf" srcId="{5150951C-BB5F-4B90-9A50-5C79D4BA1870}" destId="{AE23B411-EF71-4319-9E3A-434477E21BF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F83CD-4923-427D-B42B-FBEE14ED841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92699-F424-4E11-A474-82292C444CC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Начало приёма 20 июня</a:t>
          </a:r>
          <a:endParaRPr lang="ru-RU" dirty="0"/>
        </a:p>
      </dgm:t>
    </dgm:pt>
    <dgm:pt modelId="{78A40BC0-D5D8-4803-B4C6-A181EBB99B75}" type="parTrans" cxnId="{9D819AB7-6353-4080-9DD9-6F62D5DD9303}">
      <dgm:prSet/>
      <dgm:spPr/>
      <dgm:t>
        <a:bodyPr/>
        <a:lstStyle/>
        <a:p>
          <a:endParaRPr lang="ru-RU"/>
        </a:p>
      </dgm:t>
    </dgm:pt>
    <dgm:pt modelId="{41544EBF-73E0-4DF7-87D5-4B9481964E84}" type="sibTrans" cxnId="{9D819AB7-6353-4080-9DD9-6F62D5DD9303}">
      <dgm:prSet/>
      <dgm:spPr/>
      <dgm:t>
        <a:bodyPr/>
        <a:lstStyle/>
        <a:p>
          <a:endParaRPr lang="ru-RU"/>
        </a:p>
      </dgm:t>
    </dgm:pt>
    <dgm:pt modelId="{B34DB621-191E-4F40-AE39-AF1F8DBDA03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Завершения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приёма ?</a:t>
          </a:r>
          <a:endParaRPr lang="ru-RU" dirty="0"/>
        </a:p>
      </dgm:t>
    </dgm:pt>
    <dgm:pt modelId="{19C74D2A-1660-4BE3-9A3F-F6215B4F98A2}" type="parTrans" cxnId="{B4E7313E-474C-4C14-8464-2BF482DD07CC}">
      <dgm:prSet/>
      <dgm:spPr/>
      <dgm:t>
        <a:bodyPr/>
        <a:lstStyle/>
        <a:p>
          <a:endParaRPr lang="ru-RU"/>
        </a:p>
      </dgm:t>
    </dgm:pt>
    <dgm:pt modelId="{6A790618-5F7A-48ED-A2EA-BD2A171049A6}" type="sibTrans" cxnId="{B4E7313E-474C-4C14-8464-2BF482DD07CC}">
      <dgm:prSet/>
      <dgm:spPr/>
      <dgm:t>
        <a:bodyPr/>
        <a:lstStyle/>
        <a:p>
          <a:endParaRPr lang="ru-RU"/>
        </a:p>
      </dgm:t>
    </dgm:pt>
    <dgm:pt modelId="{EDDF73CB-BFE9-45BE-B06D-2FE98B6B7F33}">
      <dgm:prSet phldrT="[Текст]"/>
      <dgm:spPr/>
      <dgm:t>
        <a:bodyPr/>
        <a:lstStyle/>
        <a:p>
          <a:r>
            <a:rPr lang="ru-RU" b="1" dirty="0" smtClean="0"/>
            <a:t>Сайт приемной комиссии</a:t>
          </a:r>
        </a:p>
        <a:p>
          <a:r>
            <a:rPr lang="en-US" b="1" dirty="0" smtClean="0"/>
            <a:t>http://priem.tversu.ru/</a:t>
          </a:r>
          <a:endParaRPr lang="ru-RU" b="1" dirty="0"/>
        </a:p>
      </dgm:t>
    </dgm:pt>
    <dgm:pt modelId="{1880A3A7-3D73-4339-A2FD-A270B1D4376E}" type="parTrans" cxnId="{F5C43AA3-A321-4FCD-B4A6-E2102B58DBDA}">
      <dgm:prSet/>
      <dgm:spPr/>
      <dgm:t>
        <a:bodyPr/>
        <a:lstStyle/>
        <a:p>
          <a:endParaRPr lang="ru-RU"/>
        </a:p>
      </dgm:t>
    </dgm:pt>
    <dgm:pt modelId="{9EE0AEA0-43AE-4343-A36F-10DAB05D4063}" type="sibTrans" cxnId="{F5C43AA3-A321-4FCD-B4A6-E2102B58DBDA}">
      <dgm:prSet/>
      <dgm:spPr/>
      <dgm:t>
        <a:bodyPr/>
        <a:lstStyle/>
        <a:p>
          <a:endParaRPr lang="ru-RU"/>
        </a:p>
      </dgm:t>
    </dgm:pt>
    <dgm:pt modelId="{3EE932AE-4CF7-4CEF-871A-770091307984}" type="pres">
      <dgm:prSet presAssocID="{68FF83CD-4923-427D-B42B-FBEE14ED841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906AB9A-C6A3-463D-81DC-EA4202715AC5}" type="pres">
      <dgm:prSet presAssocID="{71992699-F424-4E11-A474-82292C444CC8}" presName="noChildren" presStyleCnt="0"/>
      <dgm:spPr/>
    </dgm:pt>
    <dgm:pt modelId="{9F7CCC44-61C8-40D2-98F3-D2B9868332DA}" type="pres">
      <dgm:prSet presAssocID="{71992699-F424-4E11-A474-82292C444CC8}" presName="gap" presStyleCnt="0"/>
      <dgm:spPr/>
    </dgm:pt>
    <dgm:pt modelId="{0D7810DB-D614-4020-94C3-C5A70ED0696C}" type="pres">
      <dgm:prSet presAssocID="{71992699-F424-4E11-A474-82292C444CC8}" presName="medCircle2" presStyleLbl="vennNode1" presStyleIdx="0" presStyleCnt="3"/>
      <dgm:spPr/>
    </dgm:pt>
    <dgm:pt modelId="{A7A17CA4-E455-46C9-8250-F230146FC446}" type="pres">
      <dgm:prSet presAssocID="{71992699-F424-4E11-A474-82292C444CC8}" presName="txLvlOnly1" presStyleLbl="revTx" presStyleIdx="0" presStyleCnt="3"/>
      <dgm:spPr/>
      <dgm:t>
        <a:bodyPr/>
        <a:lstStyle/>
        <a:p>
          <a:endParaRPr lang="ru-RU"/>
        </a:p>
      </dgm:t>
    </dgm:pt>
    <dgm:pt modelId="{16C2B111-09F1-475A-BF76-CA59A3AA09AB}" type="pres">
      <dgm:prSet presAssocID="{B34DB621-191E-4F40-AE39-AF1F8DBDA03C}" presName="noChildren" presStyleCnt="0"/>
      <dgm:spPr/>
    </dgm:pt>
    <dgm:pt modelId="{2B51FDE1-9664-4FDD-932E-6DE1782B05B5}" type="pres">
      <dgm:prSet presAssocID="{B34DB621-191E-4F40-AE39-AF1F8DBDA03C}" presName="gap" presStyleCnt="0"/>
      <dgm:spPr/>
    </dgm:pt>
    <dgm:pt modelId="{B6BC1232-8226-448F-9D06-8098AE01EDBC}" type="pres">
      <dgm:prSet presAssocID="{B34DB621-191E-4F40-AE39-AF1F8DBDA03C}" presName="medCircle2" presStyleLbl="vennNode1" presStyleIdx="1" presStyleCnt="3"/>
      <dgm:spPr/>
    </dgm:pt>
    <dgm:pt modelId="{BE23A8D9-D8EA-4D40-A50C-75582BD848AF}" type="pres">
      <dgm:prSet presAssocID="{B34DB621-191E-4F40-AE39-AF1F8DBDA03C}" presName="txLvlOnly1" presStyleLbl="revTx" presStyleIdx="1" presStyleCnt="3"/>
      <dgm:spPr/>
      <dgm:t>
        <a:bodyPr/>
        <a:lstStyle/>
        <a:p>
          <a:endParaRPr lang="ru-RU"/>
        </a:p>
      </dgm:t>
    </dgm:pt>
    <dgm:pt modelId="{3B84D780-C1DE-463E-99EF-98ECC16192F4}" type="pres">
      <dgm:prSet presAssocID="{EDDF73CB-BFE9-45BE-B06D-2FE98B6B7F33}" presName="noChildren" presStyleCnt="0"/>
      <dgm:spPr/>
    </dgm:pt>
    <dgm:pt modelId="{2FCAF010-ED36-4F57-BF57-2447BA7A79CF}" type="pres">
      <dgm:prSet presAssocID="{EDDF73CB-BFE9-45BE-B06D-2FE98B6B7F33}" presName="gap" presStyleCnt="0"/>
      <dgm:spPr/>
    </dgm:pt>
    <dgm:pt modelId="{431E70E8-3232-46CA-9C52-69B7D9EC4E27}" type="pres">
      <dgm:prSet presAssocID="{EDDF73CB-BFE9-45BE-B06D-2FE98B6B7F33}" presName="medCircle2" presStyleLbl="vennNode1" presStyleIdx="2" presStyleCnt="3"/>
      <dgm:spPr/>
    </dgm:pt>
    <dgm:pt modelId="{FD02C62C-1F16-40FC-9CD7-7E59F1663A95}" type="pres">
      <dgm:prSet presAssocID="{EDDF73CB-BFE9-45BE-B06D-2FE98B6B7F33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9D819AB7-6353-4080-9DD9-6F62D5DD9303}" srcId="{68FF83CD-4923-427D-B42B-FBEE14ED8413}" destId="{71992699-F424-4E11-A474-82292C444CC8}" srcOrd="0" destOrd="0" parTransId="{78A40BC0-D5D8-4803-B4C6-A181EBB99B75}" sibTransId="{41544EBF-73E0-4DF7-87D5-4B9481964E84}"/>
    <dgm:cxn modelId="{4989F645-8C4E-4CDC-A6A8-75D4FFF49B2F}" type="presOf" srcId="{71992699-F424-4E11-A474-82292C444CC8}" destId="{A7A17CA4-E455-46C9-8250-F230146FC446}" srcOrd="0" destOrd="0" presId="urn:microsoft.com/office/officeart/2008/layout/VerticalCircleList"/>
    <dgm:cxn modelId="{F5C43AA3-A321-4FCD-B4A6-E2102B58DBDA}" srcId="{68FF83CD-4923-427D-B42B-FBEE14ED8413}" destId="{EDDF73CB-BFE9-45BE-B06D-2FE98B6B7F33}" srcOrd="2" destOrd="0" parTransId="{1880A3A7-3D73-4339-A2FD-A270B1D4376E}" sibTransId="{9EE0AEA0-43AE-4343-A36F-10DAB05D4063}"/>
    <dgm:cxn modelId="{50D65A85-0068-4A55-AE0B-82751C84C72F}" type="presOf" srcId="{B34DB621-191E-4F40-AE39-AF1F8DBDA03C}" destId="{BE23A8D9-D8EA-4D40-A50C-75582BD848AF}" srcOrd="0" destOrd="0" presId="urn:microsoft.com/office/officeart/2008/layout/VerticalCircleList"/>
    <dgm:cxn modelId="{818145BC-E79E-4FC2-B36A-3DE3C252F4AC}" type="presOf" srcId="{68FF83CD-4923-427D-B42B-FBEE14ED8413}" destId="{3EE932AE-4CF7-4CEF-871A-770091307984}" srcOrd="0" destOrd="0" presId="urn:microsoft.com/office/officeart/2008/layout/VerticalCircleList"/>
    <dgm:cxn modelId="{7957919F-7A76-40B7-AA60-5BED02597CD9}" type="presOf" srcId="{EDDF73CB-BFE9-45BE-B06D-2FE98B6B7F33}" destId="{FD02C62C-1F16-40FC-9CD7-7E59F1663A95}" srcOrd="0" destOrd="0" presId="urn:microsoft.com/office/officeart/2008/layout/VerticalCircleList"/>
    <dgm:cxn modelId="{B4E7313E-474C-4C14-8464-2BF482DD07CC}" srcId="{68FF83CD-4923-427D-B42B-FBEE14ED8413}" destId="{B34DB621-191E-4F40-AE39-AF1F8DBDA03C}" srcOrd="1" destOrd="0" parTransId="{19C74D2A-1660-4BE3-9A3F-F6215B4F98A2}" sibTransId="{6A790618-5F7A-48ED-A2EA-BD2A171049A6}"/>
    <dgm:cxn modelId="{995F7409-0704-4C2A-8A7D-94483229BC2E}" type="presParOf" srcId="{3EE932AE-4CF7-4CEF-871A-770091307984}" destId="{3906AB9A-C6A3-463D-81DC-EA4202715AC5}" srcOrd="0" destOrd="0" presId="urn:microsoft.com/office/officeart/2008/layout/VerticalCircleList"/>
    <dgm:cxn modelId="{454E460A-E61D-4E2D-9D15-7D5D7CF995D5}" type="presParOf" srcId="{3906AB9A-C6A3-463D-81DC-EA4202715AC5}" destId="{9F7CCC44-61C8-40D2-98F3-D2B9868332DA}" srcOrd="0" destOrd="0" presId="urn:microsoft.com/office/officeart/2008/layout/VerticalCircleList"/>
    <dgm:cxn modelId="{7DA61D7D-D4BF-4566-851A-7B8115078978}" type="presParOf" srcId="{3906AB9A-C6A3-463D-81DC-EA4202715AC5}" destId="{0D7810DB-D614-4020-94C3-C5A70ED0696C}" srcOrd="1" destOrd="0" presId="urn:microsoft.com/office/officeart/2008/layout/VerticalCircleList"/>
    <dgm:cxn modelId="{402607E4-CB35-4388-A3BC-1AC4807F4095}" type="presParOf" srcId="{3906AB9A-C6A3-463D-81DC-EA4202715AC5}" destId="{A7A17CA4-E455-46C9-8250-F230146FC446}" srcOrd="2" destOrd="0" presId="urn:microsoft.com/office/officeart/2008/layout/VerticalCircleList"/>
    <dgm:cxn modelId="{1B0BB376-F173-472C-9DA9-AE81FD9ADED6}" type="presParOf" srcId="{3EE932AE-4CF7-4CEF-871A-770091307984}" destId="{16C2B111-09F1-475A-BF76-CA59A3AA09AB}" srcOrd="1" destOrd="0" presId="urn:microsoft.com/office/officeart/2008/layout/VerticalCircleList"/>
    <dgm:cxn modelId="{4D78227E-FA41-4104-AF00-2D58086B6E2E}" type="presParOf" srcId="{16C2B111-09F1-475A-BF76-CA59A3AA09AB}" destId="{2B51FDE1-9664-4FDD-932E-6DE1782B05B5}" srcOrd="0" destOrd="0" presId="urn:microsoft.com/office/officeart/2008/layout/VerticalCircleList"/>
    <dgm:cxn modelId="{86B9C363-4B21-41F6-8E28-9E5554E0F851}" type="presParOf" srcId="{16C2B111-09F1-475A-BF76-CA59A3AA09AB}" destId="{B6BC1232-8226-448F-9D06-8098AE01EDBC}" srcOrd="1" destOrd="0" presId="urn:microsoft.com/office/officeart/2008/layout/VerticalCircleList"/>
    <dgm:cxn modelId="{A3297DFB-58E6-444D-A185-C8697C0F3645}" type="presParOf" srcId="{16C2B111-09F1-475A-BF76-CA59A3AA09AB}" destId="{BE23A8D9-D8EA-4D40-A50C-75582BD848AF}" srcOrd="2" destOrd="0" presId="urn:microsoft.com/office/officeart/2008/layout/VerticalCircleList"/>
    <dgm:cxn modelId="{9847C0D3-98F3-4A69-93CA-A054D9412BE7}" type="presParOf" srcId="{3EE932AE-4CF7-4CEF-871A-770091307984}" destId="{3B84D780-C1DE-463E-99EF-98ECC16192F4}" srcOrd="2" destOrd="0" presId="urn:microsoft.com/office/officeart/2008/layout/VerticalCircleList"/>
    <dgm:cxn modelId="{11FEC890-0354-4E16-81AE-30EC0FA6A9E9}" type="presParOf" srcId="{3B84D780-C1DE-463E-99EF-98ECC16192F4}" destId="{2FCAF010-ED36-4F57-BF57-2447BA7A79CF}" srcOrd="0" destOrd="0" presId="urn:microsoft.com/office/officeart/2008/layout/VerticalCircleList"/>
    <dgm:cxn modelId="{55705B61-41FD-4350-B20E-DE916ACC4F52}" type="presParOf" srcId="{3B84D780-C1DE-463E-99EF-98ECC16192F4}" destId="{431E70E8-3232-46CA-9C52-69B7D9EC4E27}" srcOrd="1" destOrd="0" presId="urn:microsoft.com/office/officeart/2008/layout/VerticalCircleList"/>
    <dgm:cxn modelId="{129A9A74-7F1D-4B1F-B356-6DB905207049}" type="presParOf" srcId="{3B84D780-C1DE-463E-99EF-98ECC16192F4}" destId="{FD02C62C-1F16-40FC-9CD7-7E59F1663A9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AC901E-8FF2-4B68-BC05-A1B47808EA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01259D-9D03-4A85-A7B2-0A2B36120D6B}">
      <dgm:prSet phldrT="[Текст]" custT="1"/>
      <dgm:spPr/>
      <dgm:t>
        <a:bodyPr/>
        <a:lstStyle/>
        <a:p>
          <a:r>
            <a:rPr lang="ru-RU" sz="4000" b="1" u="sng" dirty="0" smtClean="0"/>
            <a:t>Индивидуальные достижения</a:t>
          </a:r>
          <a:endParaRPr lang="ru-RU" sz="4000" b="1" u="sng" dirty="0"/>
        </a:p>
      </dgm:t>
    </dgm:pt>
    <dgm:pt modelId="{4B359DB4-B729-4644-B84F-8E6E0251CCFE}" type="parTrans" cxnId="{8087EF94-40E9-425A-A9C0-8CF2D8A2B9CC}">
      <dgm:prSet/>
      <dgm:spPr/>
      <dgm:t>
        <a:bodyPr/>
        <a:lstStyle/>
        <a:p>
          <a:endParaRPr lang="ru-RU"/>
        </a:p>
      </dgm:t>
    </dgm:pt>
    <dgm:pt modelId="{F1B58189-F3D9-4231-BFF4-40FED26E9AE2}" type="sibTrans" cxnId="{8087EF94-40E9-425A-A9C0-8CF2D8A2B9CC}">
      <dgm:prSet/>
      <dgm:spPr/>
      <dgm:t>
        <a:bodyPr/>
        <a:lstStyle/>
        <a:p>
          <a:endParaRPr lang="ru-RU"/>
        </a:p>
      </dgm:t>
    </dgm:pt>
    <dgm:pt modelId="{AF12F9AD-E70C-4980-B833-6CB771ED37CB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Диплом победителя или призёра олимпиады «Математический Олимп»</a:t>
          </a:r>
          <a:endParaRPr lang="ru-RU" dirty="0"/>
        </a:p>
      </dgm:t>
    </dgm:pt>
    <dgm:pt modelId="{66A4E1E5-1245-41A7-BEE7-153D5A8617DC}" type="parTrans" cxnId="{50230361-0585-47EE-927C-C599A3564F17}">
      <dgm:prSet/>
      <dgm:spPr/>
      <dgm:t>
        <a:bodyPr/>
        <a:lstStyle/>
        <a:p>
          <a:endParaRPr lang="ru-RU"/>
        </a:p>
      </dgm:t>
    </dgm:pt>
    <dgm:pt modelId="{658F3E11-F272-49ED-BDC1-3FF6F8AFF397}" type="sibTrans" cxnId="{50230361-0585-47EE-927C-C599A3564F17}">
      <dgm:prSet/>
      <dgm:spPr/>
      <dgm:t>
        <a:bodyPr/>
        <a:lstStyle/>
        <a:p>
          <a:endParaRPr lang="ru-RU"/>
        </a:p>
      </dgm:t>
    </dgm:pt>
    <dgm:pt modelId="{65D0BCD2-80B5-4994-83E3-0B48A4928CF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Участие    </a:t>
          </a:r>
          <a:r>
            <a:rPr lang="ru-RU" u="sng" dirty="0" smtClean="0">
              <a:latin typeface="Arial" panose="020B0604020202020204" pitchFamily="34" charset="0"/>
              <a:cs typeface="Arial" panose="020B0604020202020204" pitchFamily="34" charset="0"/>
            </a:rPr>
            <a:t>+2 балла</a:t>
          </a:r>
          <a:endParaRPr lang="ru-RU" u="sng" dirty="0"/>
        </a:p>
      </dgm:t>
    </dgm:pt>
    <dgm:pt modelId="{9BB4A4B6-CE84-419E-9F8A-11126B1BC43A}" type="parTrans" cxnId="{5CD406A7-597A-434F-8DF7-23024A728295}">
      <dgm:prSet/>
      <dgm:spPr/>
      <dgm:t>
        <a:bodyPr/>
        <a:lstStyle/>
        <a:p>
          <a:endParaRPr lang="ru-RU"/>
        </a:p>
      </dgm:t>
    </dgm:pt>
    <dgm:pt modelId="{CEEA9BCC-D699-44DE-BB56-7AEF1BBCBE8B}" type="sibTrans" cxnId="{5CD406A7-597A-434F-8DF7-23024A728295}">
      <dgm:prSet/>
      <dgm:spPr/>
      <dgm:t>
        <a:bodyPr/>
        <a:lstStyle/>
        <a:p>
          <a:endParaRPr lang="ru-RU"/>
        </a:p>
      </dgm:t>
    </dgm:pt>
    <dgm:pt modelId="{5615CEC5-14AF-468A-B01A-D7037236DEC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Призер    </a:t>
          </a:r>
          <a:r>
            <a:rPr lang="ru-RU" u="sng" dirty="0" smtClean="0">
              <a:latin typeface="Arial" panose="020B0604020202020204" pitchFamily="34" charset="0"/>
              <a:cs typeface="Arial" panose="020B0604020202020204" pitchFamily="34" charset="0"/>
            </a:rPr>
            <a:t>+ 5 баллов</a:t>
          </a:r>
          <a:endParaRPr lang="ru-RU" u="sng" dirty="0"/>
        </a:p>
      </dgm:t>
    </dgm:pt>
    <dgm:pt modelId="{CD688C11-4511-49E4-AFC3-D05550290D4A}" type="parTrans" cxnId="{5314E84D-B87C-47B1-94BB-6F96FC3F20F9}">
      <dgm:prSet/>
      <dgm:spPr/>
      <dgm:t>
        <a:bodyPr/>
        <a:lstStyle/>
        <a:p>
          <a:endParaRPr lang="ru-RU"/>
        </a:p>
      </dgm:t>
    </dgm:pt>
    <dgm:pt modelId="{85BD50F9-F68B-4D21-BD21-1FA9D10ACCB5}" type="sibTrans" cxnId="{5314E84D-B87C-47B1-94BB-6F96FC3F20F9}">
      <dgm:prSet/>
      <dgm:spPr/>
      <dgm:t>
        <a:bodyPr/>
        <a:lstStyle/>
        <a:p>
          <a:endParaRPr lang="ru-RU"/>
        </a:p>
      </dgm:t>
    </dgm:pt>
    <dgm:pt modelId="{05AA82A4-A531-4CB5-BE92-F1DDD63D2BF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Сертификат об окончании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школы по подготовке к ЕГЭ по математике, информатике и ИКТ</a:t>
          </a:r>
          <a:b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smtClean="0">
              <a:latin typeface="Arial" panose="020B0604020202020204" pitchFamily="34" charset="0"/>
              <a:cs typeface="Arial" panose="020B0604020202020204" pitchFamily="34" charset="0"/>
            </a:rPr>
            <a:t>+5 баллов</a:t>
          </a:r>
          <a:endParaRPr lang="ru-RU" u="sng" dirty="0"/>
        </a:p>
      </dgm:t>
    </dgm:pt>
    <dgm:pt modelId="{6740D7D5-28D8-4A08-80C0-4C54CDF7807F}" type="parTrans" cxnId="{52321045-F1F1-4A34-97F0-E79CE92CB32B}">
      <dgm:prSet/>
      <dgm:spPr/>
      <dgm:t>
        <a:bodyPr/>
        <a:lstStyle/>
        <a:p>
          <a:endParaRPr lang="ru-RU"/>
        </a:p>
      </dgm:t>
    </dgm:pt>
    <dgm:pt modelId="{F7893823-A05D-4C3C-AA6E-735D7C4B37F4}" type="sibTrans" cxnId="{52321045-F1F1-4A34-97F0-E79CE92CB32B}">
      <dgm:prSet/>
      <dgm:spPr/>
      <dgm:t>
        <a:bodyPr/>
        <a:lstStyle/>
        <a:p>
          <a:endParaRPr lang="ru-RU"/>
        </a:p>
      </dgm:t>
    </dgm:pt>
    <dgm:pt modelId="{53DCD237-C4B9-4278-BB75-74C5501B017D}" type="pres">
      <dgm:prSet presAssocID="{9FAC901E-8FF2-4B68-BC05-A1B47808EA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9E86E3-AB1A-43BC-9358-BBCEF7441B8E}" type="pres">
      <dgm:prSet presAssocID="{0D01259D-9D03-4A85-A7B2-0A2B36120D6B}" presName="hierRoot1" presStyleCnt="0">
        <dgm:presLayoutVars>
          <dgm:hierBranch val="init"/>
        </dgm:presLayoutVars>
      </dgm:prSet>
      <dgm:spPr/>
    </dgm:pt>
    <dgm:pt modelId="{13701674-46D3-42B1-9417-F1DBC93C8E26}" type="pres">
      <dgm:prSet presAssocID="{0D01259D-9D03-4A85-A7B2-0A2B36120D6B}" presName="rootComposite1" presStyleCnt="0"/>
      <dgm:spPr/>
    </dgm:pt>
    <dgm:pt modelId="{AA7AB056-D181-4D9D-A86C-FC7785C6BAC0}" type="pres">
      <dgm:prSet presAssocID="{0D01259D-9D03-4A85-A7B2-0A2B36120D6B}" presName="rootText1" presStyleLbl="node0" presStyleIdx="0" presStyleCnt="1" custScaleX="232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1470C-B10C-4FA3-AB05-C6DF5711B1AA}" type="pres">
      <dgm:prSet presAssocID="{0D01259D-9D03-4A85-A7B2-0A2B36120D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D725248-65DA-494A-B6C4-F598B8022860}" type="pres">
      <dgm:prSet presAssocID="{0D01259D-9D03-4A85-A7B2-0A2B36120D6B}" presName="hierChild2" presStyleCnt="0"/>
      <dgm:spPr/>
    </dgm:pt>
    <dgm:pt modelId="{9597307B-6EA4-4379-96AD-90DE3DB65797}" type="pres">
      <dgm:prSet presAssocID="{66A4E1E5-1245-41A7-BEE7-153D5A8617D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8F5F252-7EA6-4F86-85BE-95D5B087A515}" type="pres">
      <dgm:prSet presAssocID="{AF12F9AD-E70C-4980-B833-6CB771ED37CB}" presName="hierRoot2" presStyleCnt="0">
        <dgm:presLayoutVars>
          <dgm:hierBranch val="init"/>
        </dgm:presLayoutVars>
      </dgm:prSet>
      <dgm:spPr/>
    </dgm:pt>
    <dgm:pt modelId="{E2CF5D14-D680-46A9-9551-3315519DD923}" type="pres">
      <dgm:prSet presAssocID="{AF12F9AD-E70C-4980-B833-6CB771ED37CB}" presName="rootComposite" presStyleCnt="0"/>
      <dgm:spPr/>
    </dgm:pt>
    <dgm:pt modelId="{2093F287-B063-4C35-B390-0EB6182BD643}" type="pres">
      <dgm:prSet presAssocID="{AF12F9AD-E70C-4980-B833-6CB771ED37CB}" presName="rootText" presStyleLbl="node2" presStyleIdx="0" presStyleCnt="2" custScaleX="150257" custScaleY="130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46B864-2FBA-4F30-99E0-73EF2CA23430}" type="pres">
      <dgm:prSet presAssocID="{AF12F9AD-E70C-4980-B833-6CB771ED37CB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5F23F6-93F0-4058-BEA2-147FF191094E}" type="pres">
      <dgm:prSet presAssocID="{AF12F9AD-E70C-4980-B833-6CB771ED37CB}" presName="hierChild4" presStyleCnt="0"/>
      <dgm:spPr/>
    </dgm:pt>
    <dgm:pt modelId="{5A8CDCF2-8C8D-4EC3-BAEB-0B48619C60AD}" type="pres">
      <dgm:prSet presAssocID="{9BB4A4B6-CE84-419E-9F8A-11126B1BC43A}" presName="Name37" presStyleLbl="parChTrans1D3" presStyleIdx="0" presStyleCnt="2"/>
      <dgm:spPr/>
      <dgm:t>
        <a:bodyPr/>
        <a:lstStyle/>
        <a:p>
          <a:endParaRPr lang="ru-RU"/>
        </a:p>
      </dgm:t>
    </dgm:pt>
    <dgm:pt modelId="{DAF904CB-B989-4A87-9CBA-BBEF12F7A972}" type="pres">
      <dgm:prSet presAssocID="{65D0BCD2-80B5-4994-83E3-0B48A4928CF8}" presName="hierRoot2" presStyleCnt="0">
        <dgm:presLayoutVars>
          <dgm:hierBranch val="init"/>
        </dgm:presLayoutVars>
      </dgm:prSet>
      <dgm:spPr/>
    </dgm:pt>
    <dgm:pt modelId="{D0C54716-1CD2-40E9-95FC-DDBC667D506D}" type="pres">
      <dgm:prSet presAssocID="{65D0BCD2-80B5-4994-83E3-0B48A4928CF8}" presName="rootComposite" presStyleCnt="0"/>
      <dgm:spPr/>
    </dgm:pt>
    <dgm:pt modelId="{28937F6E-60EE-48B4-8129-AC63B0B4F91E}" type="pres">
      <dgm:prSet presAssocID="{65D0BCD2-80B5-4994-83E3-0B48A4928CF8}" presName="rootText" presStyleLbl="node3" presStyleIdx="0" presStyleCnt="2" custScaleX="123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0DFB0-54B1-4301-AC5E-503782E9D37B}" type="pres">
      <dgm:prSet presAssocID="{65D0BCD2-80B5-4994-83E3-0B48A4928CF8}" presName="rootConnector" presStyleLbl="node3" presStyleIdx="0" presStyleCnt="2"/>
      <dgm:spPr/>
      <dgm:t>
        <a:bodyPr/>
        <a:lstStyle/>
        <a:p>
          <a:endParaRPr lang="ru-RU"/>
        </a:p>
      </dgm:t>
    </dgm:pt>
    <dgm:pt modelId="{1340599D-19C5-42AB-9151-71CE4D9B0475}" type="pres">
      <dgm:prSet presAssocID="{65D0BCD2-80B5-4994-83E3-0B48A4928CF8}" presName="hierChild4" presStyleCnt="0"/>
      <dgm:spPr/>
    </dgm:pt>
    <dgm:pt modelId="{3B19F48E-2CAD-4821-BEDF-BF4E19FC9C6C}" type="pres">
      <dgm:prSet presAssocID="{65D0BCD2-80B5-4994-83E3-0B48A4928CF8}" presName="hierChild5" presStyleCnt="0"/>
      <dgm:spPr/>
    </dgm:pt>
    <dgm:pt modelId="{9D34E9B3-2E44-4D6A-8B18-1A09474E19C5}" type="pres">
      <dgm:prSet presAssocID="{CD688C11-4511-49E4-AFC3-D05550290D4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46F12B69-2E77-4305-A82E-D3EC067357DD}" type="pres">
      <dgm:prSet presAssocID="{5615CEC5-14AF-468A-B01A-D7037236DEC2}" presName="hierRoot2" presStyleCnt="0">
        <dgm:presLayoutVars>
          <dgm:hierBranch val="init"/>
        </dgm:presLayoutVars>
      </dgm:prSet>
      <dgm:spPr/>
    </dgm:pt>
    <dgm:pt modelId="{CD7F3761-EC74-464D-B896-13E927363468}" type="pres">
      <dgm:prSet presAssocID="{5615CEC5-14AF-468A-B01A-D7037236DEC2}" presName="rootComposite" presStyleCnt="0"/>
      <dgm:spPr/>
    </dgm:pt>
    <dgm:pt modelId="{86D03DB8-E79A-4C0E-83C6-65A53C803FD1}" type="pres">
      <dgm:prSet presAssocID="{5615CEC5-14AF-468A-B01A-D7037236DEC2}" presName="rootText" presStyleLbl="node3" presStyleIdx="1" presStyleCnt="2" custScaleX="123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6C224E-73E5-47D6-BF53-485C4EC64762}" type="pres">
      <dgm:prSet presAssocID="{5615CEC5-14AF-468A-B01A-D7037236DEC2}" presName="rootConnector" presStyleLbl="node3" presStyleIdx="1" presStyleCnt="2"/>
      <dgm:spPr/>
      <dgm:t>
        <a:bodyPr/>
        <a:lstStyle/>
        <a:p>
          <a:endParaRPr lang="ru-RU"/>
        </a:p>
      </dgm:t>
    </dgm:pt>
    <dgm:pt modelId="{E3DD9D46-8DCD-471B-AB4C-A55FA9DAB3B9}" type="pres">
      <dgm:prSet presAssocID="{5615CEC5-14AF-468A-B01A-D7037236DEC2}" presName="hierChild4" presStyleCnt="0"/>
      <dgm:spPr/>
    </dgm:pt>
    <dgm:pt modelId="{87A73E3F-ADF7-41BA-9F8B-F7413ED812CF}" type="pres">
      <dgm:prSet presAssocID="{5615CEC5-14AF-468A-B01A-D7037236DEC2}" presName="hierChild5" presStyleCnt="0"/>
      <dgm:spPr/>
    </dgm:pt>
    <dgm:pt modelId="{509748A7-5112-4CC2-AC1E-81DED2DB6ED0}" type="pres">
      <dgm:prSet presAssocID="{AF12F9AD-E70C-4980-B833-6CB771ED37CB}" presName="hierChild5" presStyleCnt="0"/>
      <dgm:spPr/>
    </dgm:pt>
    <dgm:pt modelId="{CDA64B2C-4E64-4E7E-B684-046A2D3B7B58}" type="pres">
      <dgm:prSet presAssocID="{6740D7D5-28D8-4A08-80C0-4C54CDF7807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4BA96A0-4C49-4C9D-BDFB-9FCE28E14641}" type="pres">
      <dgm:prSet presAssocID="{05AA82A4-A531-4CB5-BE92-F1DDD63D2BF7}" presName="hierRoot2" presStyleCnt="0">
        <dgm:presLayoutVars>
          <dgm:hierBranch val="init"/>
        </dgm:presLayoutVars>
      </dgm:prSet>
      <dgm:spPr/>
    </dgm:pt>
    <dgm:pt modelId="{7EF7420C-A372-40EB-92D4-F04A80D5B59C}" type="pres">
      <dgm:prSet presAssocID="{05AA82A4-A531-4CB5-BE92-F1DDD63D2BF7}" presName="rootComposite" presStyleCnt="0"/>
      <dgm:spPr/>
    </dgm:pt>
    <dgm:pt modelId="{6809B8C7-2598-4C33-928B-8BA2E43B997A}" type="pres">
      <dgm:prSet presAssocID="{05AA82A4-A531-4CB5-BE92-F1DDD63D2BF7}" presName="rootText" presStyleLbl="node2" presStyleIdx="1" presStyleCnt="2" custScaleX="150567" custScaleY="137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75C079-C5A0-417E-82F5-7E9EA7E0C376}" type="pres">
      <dgm:prSet presAssocID="{05AA82A4-A531-4CB5-BE92-F1DDD63D2BF7}" presName="rootConnector" presStyleLbl="node2" presStyleIdx="1" presStyleCnt="2"/>
      <dgm:spPr/>
      <dgm:t>
        <a:bodyPr/>
        <a:lstStyle/>
        <a:p>
          <a:endParaRPr lang="ru-RU"/>
        </a:p>
      </dgm:t>
    </dgm:pt>
    <dgm:pt modelId="{5FC43C73-12F3-47F2-92DF-E8C6A640F252}" type="pres">
      <dgm:prSet presAssocID="{05AA82A4-A531-4CB5-BE92-F1DDD63D2BF7}" presName="hierChild4" presStyleCnt="0"/>
      <dgm:spPr/>
    </dgm:pt>
    <dgm:pt modelId="{EB0D6062-9324-4D1B-8CA4-44CCD68967D1}" type="pres">
      <dgm:prSet presAssocID="{05AA82A4-A531-4CB5-BE92-F1DDD63D2BF7}" presName="hierChild5" presStyleCnt="0"/>
      <dgm:spPr/>
    </dgm:pt>
    <dgm:pt modelId="{1C448AD8-DA19-4377-9FAE-4B7804D7EFF6}" type="pres">
      <dgm:prSet presAssocID="{0D01259D-9D03-4A85-A7B2-0A2B36120D6B}" presName="hierChild3" presStyleCnt="0"/>
      <dgm:spPr/>
    </dgm:pt>
  </dgm:ptLst>
  <dgm:cxnLst>
    <dgm:cxn modelId="{425BB573-A08B-4491-A52A-12C8A9534F24}" type="presOf" srcId="{6740D7D5-28D8-4A08-80C0-4C54CDF7807F}" destId="{CDA64B2C-4E64-4E7E-B684-046A2D3B7B58}" srcOrd="0" destOrd="0" presId="urn:microsoft.com/office/officeart/2005/8/layout/orgChart1"/>
    <dgm:cxn modelId="{50230361-0585-47EE-927C-C599A3564F17}" srcId="{0D01259D-9D03-4A85-A7B2-0A2B36120D6B}" destId="{AF12F9AD-E70C-4980-B833-6CB771ED37CB}" srcOrd="0" destOrd="0" parTransId="{66A4E1E5-1245-41A7-BEE7-153D5A8617DC}" sibTransId="{658F3E11-F272-49ED-BDC1-3FF6F8AFF397}"/>
    <dgm:cxn modelId="{8087EF94-40E9-425A-A9C0-8CF2D8A2B9CC}" srcId="{9FAC901E-8FF2-4B68-BC05-A1B47808EA84}" destId="{0D01259D-9D03-4A85-A7B2-0A2B36120D6B}" srcOrd="0" destOrd="0" parTransId="{4B359DB4-B729-4644-B84F-8E6E0251CCFE}" sibTransId="{F1B58189-F3D9-4231-BFF4-40FED26E9AE2}"/>
    <dgm:cxn modelId="{5CD406A7-597A-434F-8DF7-23024A728295}" srcId="{AF12F9AD-E70C-4980-B833-6CB771ED37CB}" destId="{65D0BCD2-80B5-4994-83E3-0B48A4928CF8}" srcOrd="0" destOrd="0" parTransId="{9BB4A4B6-CE84-419E-9F8A-11126B1BC43A}" sibTransId="{CEEA9BCC-D699-44DE-BB56-7AEF1BBCBE8B}"/>
    <dgm:cxn modelId="{B1EFF1F7-5D1F-4AC6-943D-EA151FB4FD66}" type="presOf" srcId="{AF12F9AD-E70C-4980-B833-6CB771ED37CB}" destId="{2093F287-B063-4C35-B390-0EB6182BD643}" srcOrd="0" destOrd="0" presId="urn:microsoft.com/office/officeart/2005/8/layout/orgChart1"/>
    <dgm:cxn modelId="{5314E84D-B87C-47B1-94BB-6F96FC3F20F9}" srcId="{AF12F9AD-E70C-4980-B833-6CB771ED37CB}" destId="{5615CEC5-14AF-468A-B01A-D7037236DEC2}" srcOrd="1" destOrd="0" parTransId="{CD688C11-4511-49E4-AFC3-D05550290D4A}" sibTransId="{85BD50F9-F68B-4D21-BD21-1FA9D10ACCB5}"/>
    <dgm:cxn modelId="{E32B7743-426E-44D9-B631-E8A3F15564D4}" type="presOf" srcId="{0D01259D-9D03-4A85-A7B2-0A2B36120D6B}" destId="{AA7AB056-D181-4D9D-A86C-FC7785C6BAC0}" srcOrd="0" destOrd="0" presId="urn:microsoft.com/office/officeart/2005/8/layout/orgChart1"/>
    <dgm:cxn modelId="{C3E2A5FF-3A70-4BDC-AC9F-CCFC4F86558F}" type="presOf" srcId="{AF12F9AD-E70C-4980-B833-6CB771ED37CB}" destId="{5746B864-2FBA-4F30-99E0-73EF2CA23430}" srcOrd="1" destOrd="0" presId="urn:microsoft.com/office/officeart/2005/8/layout/orgChart1"/>
    <dgm:cxn modelId="{E54DA09C-669F-42C0-A728-39B87B26A127}" type="presOf" srcId="{65D0BCD2-80B5-4994-83E3-0B48A4928CF8}" destId="{3AE0DFB0-54B1-4301-AC5E-503782E9D37B}" srcOrd="1" destOrd="0" presId="urn:microsoft.com/office/officeart/2005/8/layout/orgChart1"/>
    <dgm:cxn modelId="{7999D3F0-FA76-4E19-B831-4A1F398194B8}" type="presOf" srcId="{05AA82A4-A531-4CB5-BE92-F1DDD63D2BF7}" destId="{6809B8C7-2598-4C33-928B-8BA2E43B997A}" srcOrd="0" destOrd="0" presId="urn:microsoft.com/office/officeart/2005/8/layout/orgChart1"/>
    <dgm:cxn modelId="{B151C1FE-A65F-480B-A916-6158ED800989}" type="presOf" srcId="{9BB4A4B6-CE84-419E-9F8A-11126B1BC43A}" destId="{5A8CDCF2-8C8D-4EC3-BAEB-0B48619C60AD}" srcOrd="0" destOrd="0" presId="urn:microsoft.com/office/officeart/2005/8/layout/orgChart1"/>
    <dgm:cxn modelId="{8E7A11DA-08A4-4781-B6E2-4707E6A9C566}" type="presOf" srcId="{65D0BCD2-80B5-4994-83E3-0B48A4928CF8}" destId="{28937F6E-60EE-48B4-8129-AC63B0B4F91E}" srcOrd="0" destOrd="0" presId="urn:microsoft.com/office/officeart/2005/8/layout/orgChart1"/>
    <dgm:cxn modelId="{8E615B1A-D09D-4362-974D-7272B31264E6}" type="presOf" srcId="{66A4E1E5-1245-41A7-BEE7-153D5A8617DC}" destId="{9597307B-6EA4-4379-96AD-90DE3DB65797}" srcOrd="0" destOrd="0" presId="urn:microsoft.com/office/officeart/2005/8/layout/orgChart1"/>
    <dgm:cxn modelId="{30A7D2E0-3B27-4664-97F7-1FEAA09C18A5}" type="presOf" srcId="{9FAC901E-8FF2-4B68-BC05-A1B47808EA84}" destId="{53DCD237-C4B9-4278-BB75-74C5501B017D}" srcOrd="0" destOrd="0" presId="urn:microsoft.com/office/officeart/2005/8/layout/orgChart1"/>
    <dgm:cxn modelId="{337E387C-3720-405C-8BA6-9E07F65EBBA6}" type="presOf" srcId="{5615CEC5-14AF-468A-B01A-D7037236DEC2}" destId="{86D03DB8-E79A-4C0E-83C6-65A53C803FD1}" srcOrd="0" destOrd="0" presId="urn:microsoft.com/office/officeart/2005/8/layout/orgChart1"/>
    <dgm:cxn modelId="{52321045-F1F1-4A34-97F0-E79CE92CB32B}" srcId="{0D01259D-9D03-4A85-A7B2-0A2B36120D6B}" destId="{05AA82A4-A531-4CB5-BE92-F1DDD63D2BF7}" srcOrd="1" destOrd="0" parTransId="{6740D7D5-28D8-4A08-80C0-4C54CDF7807F}" sibTransId="{F7893823-A05D-4C3C-AA6E-735D7C4B37F4}"/>
    <dgm:cxn modelId="{A29CCC16-3BDE-4051-B51D-A8CC08A5F838}" type="presOf" srcId="{5615CEC5-14AF-468A-B01A-D7037236DEC2}" destId="{286C224E-73E5-47D6-BF53-485C4EC64762}" srcOrd="1" destOrd="0" presId="urn:microsoft.com/office/officeart/2005/8/layout/orgChart1"/>
    <dgm:cxn modelId="{F8760AE6-D723-4538-93BB-A121DE48A865}" type="presOf" srcId="{05AA82A4-A531-4CB5-BE92-F1DDD63D2BF7}" destId="{6A75C079-C5A0-417E-82F5-7E9EA7E0C376}" srcOrd="1" destOrd="0" presId="urn:microsoft.com/office/officeart/2005/8/layout/orgChart1"/>
    <dgm:cxn modelId="{5DD67C7D-55F7-47CD-BA67-FABA19C4CADF}" type="presOf" srcId="{CD688C11-4511-49E4-AFC3-D05550290D4A}" destId="{9D34E9B3-2E44-4D6A-8B18-1A09474E19C5}" srcOrd="0" destOrd="0" presId="urn:microsoft.com/office/officeart/2005/8/layout/orgChart1"/>
    <dgm:cxn modelId="{9BAB68DC-D08A-4C70-8888-6DCC98F9D500}" type="presOf" srcId="{0D01259D-9D03-4A85-A7B2-0A2B36120D6B}" destId="{F751470C-B10C-4FA3-AB05-C6DF5711B1AA}" srcOrd="1" destOrd="0" presId="urn:microsoft.com/office/officeart/2005/8/layout/orgChart1"/>
    <dgm:cxn modelId="{D55159FE-508F-493F-A341-F2F1BE2CB233}" type="presParOf" srcId="{53DCD237-C4B9-4278-BB75-74C5501B017D}" destId="{259E86E3-AB1A-43BC-9358-BBCEF7441B8E}" srcOrd="0" destOrd="0" presId="urn:microsoft.com/office/officeart/2005/8/layout/orgChart1"/>
    <dgm:cxn modelId="{495A1140-24FB-4CD9-AE7A-809E15F42F52}" type="presParOf" srcId="{259E86E3-AB1A-43BC-9358-BBCEF7441B8E}" destId="{13701674-46D3-42B1-9417-F1DBC93C8E26}" srcOrd="0" destOrd="0" presId="urn:microsoft.com/office/officeart/2005/8/layout/orgChart1"/>
    <dgm:cxn modelId="{5E54426B-54E7-453F-BF7A-4A0A20282D73}" type="presParOf" srcId="{13701674-46D3-42B1-9417-F1DBC93C8E26}" destId="{AA7AB056-D181-4D9D-A86C-FC7785C6BAC0}" srcOrd="0" destOrd="0" presId="urn:microsoft.com/office/officeart/2005/8/layout/orgChart1"/>
    <dgm:cxn modelId="{803E5571-5D52-492D-974F-C5365B3263F3}" type="presParOf" srcId="{13701674-46D3-42B1-9417-F1DBC93C8E26}" destId="{F751470C-B10C-4FA3-AB05-C6DF5711B1AA}" srcOrd="1" destOrd="0" presId="urn:microsoft.com/office/officeart/2005/8/layout/orgChart1"/>
    <dgm:cxn modelId="{C7BB5A22-893A-4D0B-93D9-59284D593726}" type="presParOf" srcId="{259E86E3-AB1A-43BC-9358-BBCEF7441B8E}" destId="{1D725248-65DA-494A-B6C4-F598B8022860}" srcOrd="1" destOrd="0" presId="urn:microsoft.com/office/officeart/2005/8/layout/orgChart1"/>
    <dgm:cxn modelId="{D5A672F5-8A26-4D10-B297-346B552309DC}" type="presParOf" srcId="{1D725248-65DA-494A-B6C4-F598B8022860}" destId="{9597307B-6EA4-4379-96AD-90DE3DB65797}" srcOrd="0" destOrd="0" presId="urn:microsoft.com/office/officeart/2005/8/layout/orgChart1"/>
    <dgm:cxn modelId="{4F1A9623-F3C7-4FAF-8A9F-5A76F8AD2C55}" type="presParOf" srcId="{1D725248-65DA-494A-B6C4-F598B8022860}" destId="{68F5F252-7EA6-4F86-85BE-95D5B087A515}" srcOrd="1" destOrd="0" presId="urn:microsoft.com/office/officeart/2005/8/layout/orgChart1"/>
    <dgm:cxn modelId="{E6209ADB-BFCD-4D40-8BD9-E02DBFD1147F}" type="presParOf" srcId="{68F5F252-7EA6-4F86-85BE-95D5B087A515}" destId="{E2CF5D14-D680-46A9-9551-3315519DD923}" srcOrd="0" destOrd="0" presId="urn:microsoft.com/office/officeart/2005/8/layout/orgChart1"/>
    <dgm:cxn modelId="{3D6C69FD-B0FC-48F9-A710-8CC4028EA180}" type="presParOf" srcId="{E2CF5D14-D680-46A9-9551-3315519DD923}" destId="{2093F287-B063-4C35-B390-0EB6182BD643}" srcOrd="0" destOrd="0" presId="urn:microsoft.com/office/officeart/2005/8/layout/orgChart1"/>
    <dgm:cxn modelId="{1D7245C1-3551-47DC-8853-F0C78273B061}" type="presParOf" srcId="{E2CF5D14-D680-46A9-9551-3315519DD923}" destId="{5746B864-2FBA-4F30-99E0-73EF2CA23430}" srcOrd="1" destOrd="0" presId="urn:microsoft.com/office/officeart/2005/8/layout/orgChart1"/>
    <dgm:cxn modelId="{C5F030EF-1D43-4971-A56B-BC3AECCE150F}" type="presParOf" srcId="{68F5F252-7EA6-4F86-85BE-95D5B087A515}" destId="{C85F23F6-93F0-4058-BEA2-147FF191094E}" srcOrd="1" destOrd="0" presId="urn:microsoft.com/office/officeart/2005/8/layout/orgChart1"/>
    <dgm:cxn modelId="{FFF6A9C1-6B7A-4C3B-86C4-C3B5BAA6F2AB}" type="presParOf" srcId="{C85F23F6-93F0-4058-BEA2-147FF191094E}" destId="{5A8CDCF2-8C8D-4EC3-BAEB-0B48619C60AD}" srcOrd="0" destOrd="0" presId="urn:microsoft.com/office/officeart/2005/8/layout/orgChart1"/>
    <dgm:cxn modelId="{C4F541B0-116F-4470-A968-9F1B1031FB3A}" type="presParOf" srcId="{C85F23F6-93F0-4058-BEA2-147FF191094E}" destId="{DAF904CB-B989-4A87-9CBA-BBEF12F7A972}" srcOrd="1" destOrd="0" presId="urn:microsoft.com/office/officeart/2005/8/layout/orgChart1"/>
    <dgm:cxn modelId="{14380B75-C92B-4658-87D7-D5C7BD35E288}" type="presParOf" srcId="{DAF904CB-B989-4A87-9CBA-BBEF12F7A972}" destId="{D0C54716-1CD2-40E9-95FC-DDBC667D506D}" srcOrd="0" destOrd="0" presId="urn:microsoft.com/office/officeart/2005/8/layout/orgChart1"/>
    <dgm:cxn modelId="{62B1028D-715E-4752-8505-A370B4D96554}" type="presParOf" srcId="{D0C54716-1CD2-40E9-95FC-DDBC667D506D}" destId="{28937F6E-60EE-48B4-8129-AC63B0B4F91E}" srcOrd="0" destOrd="0" presId="urn:microsoft.com/office/officeart/2005/8/layout/orgChart1"/>
    <dgm:cxn modelId="{49F28846-8B67-4468-B433-C082484D0E9B}" type="presParOf" srcId="{D0C54716-1CD2-40E9-95FC-DDBC667D506D}" destId="{3AE0DFB0-54B1-4301-AC5E-503782E9D37B}" srcOrd="1" destOrd="0" presId="urn:microsoft.com/office/officeart/2005/8/layout/orgChart1"/>
    <dgm:cxn modelId="{C5A66ECA-9879-4D24-A451-D17862356BB2}" type="presParOf" srcId="{DAF904CB-B989-4A87-9CBA-BBEF12F7A972}" destId="{1340599D-19C5-42AB-9151-71CE4D9B0475}" srcOrd="1" destOrd="0" presId="urn:microsoft.com/office/officeart/2005/8/layout/orgChart1"/>
    <dgm:cxn modelId="{C8B49254-9BF6-4E0E-8534-09E668726D36}" type="presParOf" srcId="{DAF904CB-B989-4A87-9CBA-BBEF12F7A972}" destId="{3B19F48E-2CAD-4821-BEDF-BF4E19FC9C6C}" srcOrd="2" destOrd="0" presId="urn:microsoft.com/office/officeart/2005/8/layout/orgChart1"/>
    <dgm:cxn modelId="{AA4DF686-42F1-4A92-9605-155989CD44A1}" type="presParOf" srcId="{C85F23F6-93F0-4058-BEA2-147FF191094E}" destId="{9D34E9B3-2E44-4D6A-8B18-1A09474E19C5}" srcOrd="2" destOrd="0" presId="urn:microsoft.com/office/officeart/2005/8/layout/orgChart1"/>
    <dgm:cxn modelId="{9CB1BA02-2547-4904-AAD0-53B2AEB83EB9}" type="presParOf" srcId="{C85F23F6-93F0-4058-BEA2-147FF191094E}" destId="{46F12B69-2E77-4305-A82E-D3EC067357DD}" srcOrd="3" destOrd="0" presId="urn:microsoft.com/office/officeart/2005/8/layout/orgChart1"/>
    <dgm:cxn modelId="{FBC7C56B-8A4C-4B79-9114-07A5ECF7D3B0}" type="presParOf" srcId="{46F12B69-2E77-4305-A82E-D3EC067357DD}" destId="{CD7F3761-EC74-464D-B896-13E927363468}" srcOrd="0" destOrd="0" presId="urn:microsoft.com/office/officeart/2005/8/layout/orgChart1"/>
    <dgm:cxn modelId="{06E8D59A-FB37-49CB-A0BA-48176DD261EC}" type="presParOf" srcId="{CD7F3761-EC74-464D-B896-13E927363468}" destId="{86D03DB8-E79A-4C0E-83C6-65A53C803FD1}" srcOrd="0" destOrd="0" presId="urn:microsoft.com/office/officeart/2005/8/layout/orgChart1"/>
    <dgm:cxn modelId="{47DE8BD6-9D70-40A3-9987-F72FAE41EB5F}" type="presParOf" srcId="{CD7F3761-EC74-464D-B896-13E927363468}" destId="{286C224E-73E5-47D6-BF53-485C4EC64762}" srcOrd="1" destOrd="0" presId="urn:microsoft.com/office/officeart/2005/8/layout/orgChart1"/>
    <dgm:cxn modelId="{C7638324-8D01-4214-BA10-A1F31EE7E39A}" type="presParOf" srcId="{46F12B69-2E77-4305-A82E-D3EC067357DD}" destId="{E3DD9D46-8DCD-471B-AB4C-A55FA9DAB3B9}" srcOrd="1" destOrd="0" presId="urn:microsoft.com/office/officeart/2005/8/layout/orgChart1"/>
    <dgm:cxn modelId="{605B7ACF-6ABF-4D7A-AEB8-3E6C6F204DCD}" type="presParOf" srcId="{46F12B69-2E77-4305-A82E-D3EC067357DD}" destId="{87A73E3F-ADF7-41BA-9F8B-F7413ED812CF}" srcOrd="2" destOrd="0" presId="urn:microsoft.com/office/officeart/2005/8/layout/orgChart1"/>
    <dgm:cxn modelId="{C743D2DB-6E90-4E64-ACB3-4ABEE5D6186A}" type="presParOf" srcId="{68F5F252-7EA6-4F86-85BE-95D5B087A515}" destId="{509748A7-5112-4CC2-AC1E-81DED2DB6ED0}" srcOrd="2" destOrd="0" presId="urn:microsoft.com/office/officeart/2005/8/layout/orgChart1"/>
    <dgm:cxn modelId="{EE6C0337-B0BF-4F17-9331-7BF05FD654B2}" type="presParOf" srcId="{1D725248-65DA-494A-B6C4-F598B8022860}" destId="{CDA64B2C-4E64-4E7E-B684-046A2D3B7B58}" srcOrd="2" destOrd="0" presId="urn:microsoft.com/office/officeart/2005/8/layout/orgChart1"/>
    <dgm:cxn modelId="{CDAB4D82-2F33-4772-BF24-5DD444BD69C5}" type="presParOf" srcId="{1D725248-65DA-494A-B6C4-F598B8022860}" destId="{F4BA96A0-4C49-4C9D-BDFB-9FCE28E14641}" srcOrd="3" destOrd="0" presId="urn:microsoft.com/office/officeart/2005/8/layout/orgChart1"/>
    <dgm:cxn modelId="{150E2269-ED1B-4CA5-BC07-AF88BB567276}" type="presParOf" srcId="{F4BA96A0-4C49-4C9D-BDFB-9FCE28E14641}" destId="{7EF7420C-A372-40EB-92D4-F04A80D5B59C}" srcOrd="0" destOrd="0" presId="urn:microsoft.com/office/officeart/2005/8/layout/orgChart1"/>
    <dgm:cxn modelId="{11A8F8BC-0F25-4531-8FC1-CFE2E3008DE3}" type="presParOf" srcId="{7EF7420C-A372-40EB-92D4-F04A80D5B59C}" destId="{6809B8C7-2598-4C33-928B-8BA2E43B997A}" srcOrd="0" destOrd="0" presId="urn:microsoft.com/office/officeart/2005/8/layout/orgChart1"/>
    <dgm:cxn modelId="{12D6763D-15DC-4712-898A-9A39A013BCDF}" type="presParOf" srcId="{7EF7420C-A372-40EB-92D4-F04A80D5B59C}" destId="{6A75C079-C5A0-417E-82F5-7E9EA7E0C376}" srcOrd="1" destOrd="0" presId="urn:microsoft.com/office/officeart/2005/8/layout/orgChart1"/>
    <dgm:cxn modelId="{A76AFBDD-F791-42B0-BCF7-F85BA11FC57E}" type="presParOf" srcId="{F4BA96A0-4C49-4C9D-BDFB-9FCE28E14641}" destId="{5FC43C73-12F3-47F2-92DF-E8C6A640F252}" srcOrd="1" destOrd="0" presId="urn:microsoft.com/office/officeart/2005/8/layout/orgChart1"/>
    <dgm:cxn modelId="{7F62AE1C-2011-4966-AB62-C9EEF3DEC84C}" type="presParOf" srcId="{F4BA96A0-4C49-4C9D-BDFB-9FCE28E14641}" destId="{EB0D6062-9324-4D1B-8CA4-44CCD68967D1}" srcOrd="2" destOrd="0" presId="urn:microsoft.com/office/officeart/2005/8/layout/orgChart1"/>
    <dgm:cxn modelId="{1ED9B8C9-93DF-415F-9595-61A18D04CC7B}" type="presParOf" srcId="{259E86E3-AB1A-43BC-9358-BBCEF7441B8E}" destId="{1C448AD8-DA19-4377-9FAE-4B7804D7E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1E09-2B32-4190-938C-159715B710C1}">
      <dsp:nvSpPr>
        <dsp:cNvPr id="0" name=""/>
        <dsp:cNvSpPr/>
      </dsp:nvSpPr>
      <dsp:spPr>
        <a:xfrm>
          <a:off x="0" y="267826"/>
          <a:ext cx="4925347" cy="49253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89F1A-A70E-40B3-8C08-7AA112B758B2}">
      <dsp:nvSpPr>
        <dsp:cNvPr id="0" name=""/>
        <dsp:cNvSpPr/>
      </dsp:nvSpPr>
      <dsp:spPr>
        <a:xfrm>
          <a:off x="2462673" y="267826"/>
          <a:ext cx="5746238" cy="4925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Специальность: </a:t>
          </a:r>
          <a:r>
            <a:rPr lang="ru-RU" sz="2400" kern="1200" dirty="0" smtClean="0">
              <a:solidFill>
                <a:srgbClr val="FF0000"/>
              </a:solidFill>
            </a:rPr>
            <a:t>«Компьютерная </a:t>
          </a:r>
          <a:r>
            <a:rPr lang="ru-RU" sz="2400" kern="1200" dirty="0" smtClean="0">
              <a:solidFill>
                <a:srgbClr val="FF0000"/>
              </a:solidFill>
            </a:rPr>
            <a:t>безопасность</a:t>
          </a:r>
          <a:r>
            <a:rPr lang="ru-RU" sz="2400" kern="1200" dirty="0" smtClean="0">
              <a:solidFill>
                <a:srgbClr val="FF0000"/>
              </a:solidFill>
            </a:rPr>
            <a:t>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Стоимость 127310 р. на 2020-2021 г.</a:t>
          </a:r>
          <a:endParaRPr lang="ru-RU" sz="2400" kern="1200" dirty="0"/>
        </a:p>
      </dsp:txBody>
      <dsp:txXfrm>
        <a:off x="2462673" y="267826"/>
        <a:ext cx="5746238" cy="1477607"/>
      </dsp:txXfrm>
    </dsp:sp>
    <dsp:sp modelId="{37F50720-7018-4AC4-9E8B-2673535039E0}">
      <dsp:nvSpPr>
        <dsp:cNvPr id="0" name=""/>
        <dsp:cNvSpPr/>
      </dsp:nvSpPr>
      <dsp:spPr>
        <a:xfrm>
          <a:off x="861937" y="1745433"/>
          <a:ext cx="3201472" cy="32014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7A78-B9AB-4810-95D7-8D7BDCA15958}">
      <dsp:nvSpPr>
        <dsp:cNvPr id="0" name=""/>
        <dsp:cNvSpPr/>
      </dsp:nvSpPr>
      <dsp:spPr>
        <a:xfrm>
          <a:off x="2462673" y="1745433"/>
          <a:ext cx="5746238" cy="3201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Направление</a:t>
          </a:r>
          <a:r>
            <a:rPr lang="ru-RU" sz="2400" kern="1200" dirty="0" smtClean="0"/>
            <a:t>: </a:t>
          </a:r>
          <a:r>
            <a:rPr lang="ru-RU" sz="2400" kern="1200" dirty="0" smtClean="0">
              <a:solidFill>
                <a:srgbClr val="FF0000"/>
              </a:solidFill>
            </a:rPr>
            <a:t>«</a:t>
          </a:r>
          <a:r>
            <a:rPr lang="ru-RU" sz="2400" kern="1200" dirty="0" smtClean="0">
              <a:solidFill>
                <a:srgbClr val="FF0000"/>
              </a:solidFill>
            </a:rPr>
            <a:t>Математика и компьютерные науки</a:t>
          </a:r>
          <a:r>
            <a:rPr lang="ru-RU" sz="2400" kern="1200" dirty="0" smtClean="0">
              <a:solidFill>
                <a:srgbClr val="FF0000"/>
              </a:solidFill>
            </a:rPr>
            <a:t>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Стоимость 109330 р. на 2020-2021 г.</a:t>
          </a:r>
          <a:endParaRPr lang="ru-RU" sz="2400" kern="1200" dirty="0"/>
        </a:p>
      </dsp:txBody>
      <dsp:txXfrm>
        <a:off x="2462673" y="1745433"/>
        <a:ext cx="5746238" cy="1477602"/>
      </dsp:txXfrm>
    </dsp:sp>
    <dsp:sp modelId="{842A13AD-5D94-49E8-923C-0E40211680E0}">
      <dsp:nvSpPr>
        <dsp:cNvPr id="0" name=""/>
        <dsp:cNvSpPr/>
      </dsp:nvSpPr>
      <dsp:spPr>
        <a:xfrm>
          <a:off x="1723872" y="3223036"/>
          <a:ext cx="1477602" cy="14776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173AC-AA32-45B4-954E-710E48F895C5}">
      <dsp:nvSpPr>
        <dsp:cNvPr id="0" name=""/>
        <dsp:cNvSpPr/>
      </dsp:nvSpPr>
      <dsp:spPr>
        <a:xfrm>
          <a:off x="2462673" y="3223036"/>
          <a:ext cx="5746238" cy="14776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Направление</a:t>
          </a:r>
          <a:r>
            <a:rPr lang="ru-RU" sz="2400" kern="1200" dirty="0" smtClean="0"/>
            <a:t>: </a:t>
          </a:r>
          <a:r>
            <a:rPr lang="ru-RU" sz="2400" kern="1200" dirty="0" smtClean="0">
              <a:solidFill>
                <a:srgbClr val="FF0000"/>
              </a:solidFill>
            </a:rPr>
            <a:t>«Математика» </a:t>
          </a:r>
          <a:r>
            <a:rPr lang="ru-RU" sz="2400" kern="1200" dirty="0" smtClean="0"/>
            <a:t>(</a:t>
          </a:r>
          <a:r>
            <a:rPr lang="ru-RU" sz="2400" kern="1200" dirty="0" smtClean="0"/>
            <a:t>Преподавание математики и информатики</a:t>
          </a:r>
          <a:r>
            <a:rPr lang="ru-RU" sz="2400" kern="1200" dirty="0" smtClean="0"/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Стоимость 109330 р. на 2020-2021 г.</a:t>
          </a:r>
          <a:endParaRPr lang="ru-RU" sz="2400" kern="1200" dirty="0"/>
        </a:p>
      </dsp:txBody>
      <dsp:txXfrm>
        <a:off x="2462673" y="3223036"/>
        <a:ext cx="5746238" cy="1477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E5F0A-2A2F-47C3-ABA1-5F0EDE2FF728}">
      <dsp:nvSpPr>
        <dsp:cNvPr id="0" name=""/>
        <dsp:cNvSpPr/>
      </dsp:nvSpPr>
      <dsp:spPr>
        <a:xfrm>
          <a:off x="332614" y="2183"/>
          <a:ext cx="2503121" cy="1251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Экзамены</a:t>
          </a:r>
          <a:endParaRPr lang="ru-RU" sz="4100" kern="1200" dirty="0"/>
        </a:p>
      </dsp:txBody>
      <dsp:txXfrm>
        <a:off x="369271" y="38840"/>
        <a:ext cx="2429807" cy="1178246"/>
      </dsp:txXfrm>
    </dsp:sp>
    <dsp:sp modelId="{3C1B8983-1E26-4819-8796-189472F89D74}">
      <dsp:nvSpPr>
        <dsp:cNvPr id="0" name=""/>
        <dsp:cNvSpPr/>
      </dsp:nvSpPr>
      <dsp:spPr>
        <a:xfrm>
          <a:off x="582927" y="1253744"/>
          <a:ext cx="250312" cy="938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670"/>
              </a:lnTo>
              <a:lnTo>
                <a:pt x="250312" y="9386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4C9E-E6BD-440F-8F3D-C30A14FAE7D4}">
      <dsp:nvSpPr>
        <dsp:cNvPr id="0" name=""/>
        <dsp:cNvSpPr/>
      </dsp:nvSpPr>
      <dsp:spPr>
        <a:xfrm>
          <a:off x="833239" y="1566634"/>
          <a:ext cx="2002496" cy="125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Математика</a:t>
          </a:r>
          <a:r>
            <a:rPr lang="ru-RU" sz="2400" kern="1200" dirty="0" smtClean="0"/>
            <a:t> (39 баллов)</a:t>
          </a:r>
          <a:endParaRPr lang="ru-RU" sz="2400" kern="1200" dirty="0"/>
        </a:p>
      </dsp:txBody>
      <dsp:txXfrm>
        <a:off x="869896" y="1603291"/>
        <a:ext cx="1929182" cy="1178246"/>
      </dsp:txXfrm>
    </dsp:sp>
    <dsp:sp modelId="{92E509C9-0A7E-4C28-9D4B-72A210B57F0E}">
      <dsp:nvSpPr>
        <dsp:cNvPr id="0" name=""/>
        <dsp:cNvSpPr/>
      </dsp:nvSpPr>
      <dsp:spPr>
        <a:xfrm>
          <a:off x="582927" y="1253744"/>
          <a:ext cx="250312" cy="250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121"/>
              </a:lnTo>
              <a:lnTo>
                <a:pt x="250312" y="25031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41CA7-5233-4E42-83BD-D55A8B147372}">
      <dsp:nvSpPr>
        <dsp:cNvPr id="0" name=""/>
        <dsp:cNvSpPr/>
      </dsp:nvSpPr>
      <dsp:spPr>
        <a:xfrm>
          <a:off x="833239" y="3131085"/>
          <a:ext cx="2002496" cy="125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Информатика</a:t>
          </a:r>
          <a:r>
            <a:rPr lang="ru-RU" sz="2400" kern="1200" dirty="0" smtClean="0"/>
            <a:t>  (42 балла)</a:t>
          </a:r>
          <a:endParaRPr lang="ru-RU" sz="2400" kern="1200" dirty="0"/>
        </a:p>
      </dsp:txBody>
      <dsp:txXfrm>
        <a:off x="869896" y="3167742"/>
        <a:ext cx="1929182" cy="1178246"/>
      </dsp:txXfrm>
    </dsp:sp>
    <dsp:sp modelId="{66DF0F9E-AC82-4083-9705-F1D004A8D906}">
      <dsp:nvSpPr>
        <dsp:cNvPr id="0" name=""/>
        <dsp:cNvSpPr/>
      </dsp:nvSpPr>
      <dsp:spPr>
        <a:xfrm>
          <a:off x="582927" y="1253744"/>
          <a:ext cx="250312" cy="406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7571"/>
              </a:lnTo>
              <a:lnTo>
                <a:pt x="250312" y="406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3B411-EF71-4319-9E3A-434477E21BF3}">
      <dsp:nvSpPr>
        <dsp:cNvPr id="0" name=""/>
        <dsp:cNvSpPr/>
      </dsp:nvSpPr>
      <dsp:spPr>
        <a:xfrm>
          <a:off x="833239" y="4695535"/>
          <a:ext cx="2002496" cy="125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Русский язык </a:t>
          </a:r>
          <a:r>
            <a:rPr lang="ru-RU" sz="2400" kern="1200" dirty="0" smtClean="0"/>
            <a:t>(40 баллов)</a:t>
          </a:r>
          <a:endParaRPr lang="ru-RU" sz="2400" kern="1200" dirty="0"/>
        </a:p>
      </dsp:txBody>
      <dsp:txXfrm>
        <a:off x="869896" y="4732192"/>
        <a:ext cx="1929182" cy="1178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810DB-D614-4020-94C3-C5A70ED0696C}">
      <dsp:nvSpPr>
        <dsp:cNvPr id="0" name=""/>
        <dsp:cNvSpPr/>
      </dsp:nvSpPr>
      <dsp:spPr>
        <a:xfrm>
          <a:off x="262127" y="532383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A17CA4-E455-46C9-8250-F230146FC446}">
      <dsp:nvSpPr>
        <dsp:cNvPr id="0" name=""/>
        <dsp:cNvSpPr/>
      </dsp:nvSpPr>
      <dsp:spPr>
        <a:xfrm>
          <a:off x="761999" y="532383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Начало приёма 20 июня</a:t>
          </a:r>
          <a:endParaRPr lang="ru-RU" sz="2700" kern="1200" dirty="0"/>
        </a:p>
      </dsp:txBody>
      <dsp:txXfrm>
        <a:off x="761999" y="532383"/>
        <a:ext cx="5334000" cy="999744"/>
      </dsp:txXfrm>
    </dsp:sp>
    <dsp:sp modelId="{B6BC1232-8226-448F-9D06-8098AE01EDBC}">
      <dsp:nvSpPr>
        <dsp:cNvPr id="0" name=""/>
        <dsp:cNvSpPr/>
      </dsp:nvSpPr>
      <dsp:spPr>
        <a:xfrm>
          <a:off x="262127" y="1532127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23A8D9-D8EA-4D40-A50C-75582BD848AF}">
      <dsp:nvSpPr>
        <dsp:cNvPr id="0" name=""/>
        <dsp:cNvSpPr/>
      </dsp:nvSpPr>
      <dsp:spPr>
        <a:xfrm>
          <a:off x="761999" y="1532127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Завершения </a:t>
          </a:r>
          <a:r>
            <a:rPr lang="ru-RU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приёма ?</a:t>
          </a:r>
          <a:endParaRPr lang="ru-RU" sz="2700" kern="1200" dirty="0"/>
        </a:p>
      </dsp:txBody>
      <dsp:txXfrm>
        <a:off x="761999" y="1532127"/>
        <a:ext cx="5334000" cy="999744"/>
      </dsp:txXfrm>
    </dsp:sp>
    <dsp:sp modelId="{431E70E8-3232-46CA-9C52-69B7D9EC4E27}">
      <dsp:nvSpPr>
        <dsp:cNvPr id="0" name=""/>
        <dsp:cNvSpPr/>
      </dsp:nvSpPr>
      <dsp:spPr>
        <a:xfrm>
          <a:off x="262127" y="2531872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02C62C-1F16-40FC-9CD7-7E59F1663A95}">
      <dsp:nvSpPr>
        <dsp:cNvPr id="0" name=""/>
        <dsp:cNvSpPr/>
      </dsp:nvSpPr>
      <dsp:spPr>
        <a:xfrm>
          <a:off x="761999" y="2531872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Сайт приемной комиссии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http://priem.tversu.ru/</a:t>
          </a:r>
          <a:endParaRPr lang="ru-RU" sz="2700" b="1" kern="1200" dirty="0"/>
        </a:p>
      </dsp:txBody>
      <dsp:txXfrm>
        <a:off x="761999" y="2531872"/>
        <a:ext cx="5334000" cy="999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64B2C-4E64-4E7E-B684-046A2D3B7B58}">
      <dsp:nvSpPr>
        <dsp:cNvPr id="0" name=""/>
        <dsp:cNvSpPr/>
      </dsp:nvSpPr>
      <dsp:spPr>
        <a:xfrm>
          <a:off x="4571999" y="1232652"/>
          <a:ext cx="2107527" cy="51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30"/>
              </a:lnTo>
              <a:lnTo>
                <a:pt x="2107527" y="258430"/>
              </a:lnTo>
              <a:lnTo>
                <a:pt x="2107527" y="5168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4E9B3-2E44-4D6A-8B18-1A09474E19C5}">
      <dsp:nvSpPr>
        <dsp:cNvPr id="0" name=""/>
        <dsp:cNvSpPr/>
      </dsp:nvSpPr>
      <dsp:spPr>
        <a:xfrm>
          <a:off x="981380" y="3361001"/>
          <a:ext cx="554728" cy="287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656"/>
              </a:lnTo>
              <a:lnTo>
                <a:pt x="554728" y="28796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DCF2-8C8D-4EC3-BAEB-0B48619C60AD}">
      <dsp:nvSpPr>
        <dsp:cNvPr id="0" name=""/>
        <dsp:cNvSpPr/>
      </dsp:nvSpPr>
      <dsp:spPr>
        <a:xfrm>
          <a:off x="981380" y="3361001"/>
          <a:ext cx="554728" cy="1132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172"/>
              </a:lnTo>
              <a:lnTo>
                <a:pt x="554728" y="11321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7307B-6EA4-4379-96AD-90DE3DB65797}">
      <dsp:nvSpPr>
        <dsp:cNvPr id="0" name=""/>
        <dsp:cNvSpPr/>
      </dsp:nvSpPr>
      <dsp:spPr>
        <a:xfrm>
          <a:off x="2460657" y="1232652"/>
          <a:ext cx="2111341" cy="516861"/>
        </a:xfrm>
        <a:custGeom>
          <a:avLst/>
          <a:gdLst/>
          <a:ahLst/>
          <a:cxnLst/>
          <a:rect l="0" t="0" r="0" b="0"/>
          <a:pathLst>
            <a:path>
              <a:moveTo>
                <a:pt x="2111341" y="0"/>
              </a:moveTo>
              <a:lnTo>
                <a:pt x="2111341" y="258430"/>
              </a:lnTo>
              <a:lnTo>
                <a:pt x="0" y="258430"/>
              </a:lnTo>
              <a:lnTo>
                <a:pt x="0" y="5168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AB056-D181-4D9D-A86C-FC7785C6BAC0}">
      <dsp:nvSpPr>
        <dsp:cNvPr id="0" name=""/>
        <dsp:cNvSpPr/>
      </dsp:nvSpPr>
      <dsp:spPr>
        <a:xfrm>
          <a:off x="1716044" y="2030"/>
          <a:ext cx="5711909" cy="123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smtClean="0"/>
            <a:t>Индивидуальные достижения</a:t>
          </a:r>
          <a:endParaRPr lang="ru-RU" sz="4000" b="1" u="sng" kern="1200" dirty="0"/>
        </a:p>
      </dsp:txBody>
      <dsp:txXfrm>
        <a:off x="1716044" y="2030"/>
        <a:ext cx="5711909" cy="1230622"/>
      </dsp:txXfrm>
    </dsp:sp>
    <dsp:sp modelId="{2093F287-B063-4C35-B390-0EB6182BD643}">
      <dsp:nvSpPr>
        <dsp:cNvPr id="0" name=""/>
        <dsp:cNvSpPr/>
      </dsp:nvSpPr>
      <dsp:spPr>
        <a:xfrm>
          <a:off x="611561" y="1749514"/>
          <a:ext cx="3698192" cy="161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Диплом победителя или призёра олимпиады «Математический Олимп»</a:t>
          </a:r>
          <a:endParaRPr lang="ru-RU" sz="2300" kern="1200" dirty="0"/>
        </a:p>
      </dsp:txBody>
      <dsp:txXfrm>
        <a:off x="611561" y="1749514"/>
        <a:ext cx="3698192" cy="1611487"/>
      </dsp:txXfrm>
    </dsp:sp>
    <dsp:sp modelId="{28937F6E-60EE-48B4-8129-AC63B0B4F91E}">
      <dsp:nvSpPr>
        <dsp:cNvPr id="0" name=""/>
        <dsp:cNvSpPr/>
      </dsp:nvSpPr>
      <dsp:spPr>
        <a:xfrm>
          <a:off x="1536109" y="3877863"/>
          <a:ext cx="3034468" cy="123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   </a:t>
          </a:r>
          <a:r>
            <a:rPr lang="ru-RU" sz="23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+2 балла</a:t>
          </a:r>
          <a:endParaRPr lang="ru-RU" sz="2300" u="sng" kern="1200" dirty="0"/>
        </a:p>
      </dsp:txBody>
      <dsp:txXfrm>
        <a:off x="1536109" y="3877863"/>
        <a:ext cx="3034468" cy="1230622"/>
      </dsp:txXfrm>
    </dsp:sp>
    <dsp:sp modelId="{86D03DB8-E79A-4C0E-83C6-65A53C803FD1}">
      <dsp:nvSpPr>
        <dsp:cNvPr id="0" name=""/>
        <dsp:cNvSpPr/>
      </dsp:nvSpPr>
      <dsp:spPr>
        <a:xfrm>
          <a:off x="1536109" y="5625347"/>
          <a:ext cx="3037299" cy="123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Призер    </a:t>
          </a:r>
          <a:r>
            <a:rPr lang="ru-RU" sz="23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+ 5 баллов</a:t>
          </a:r>
          <a:endParaRPr lang="ru-RU" sz="2300" u="sng" kern="1200" dirty="0"/>
        </a:p>
      </dsp:txBody>
      <dsp:txXfrm>
        <a:off x="1536109" y="5625347"/>
        <a:ext cx="3037299" cy="1230622"/>
      </dsp:txXfrm>
    </dsp:sp>
    <dsp:sp modelId="{6809B8C7-2598-4C33-928B-8BA2E43B997A}">
      <dsp:nvSpPr>
        <dsp:cNvPr id="0" name=""/>
        <dsp:cNvSpPr/>
      </dsp:nvSpPr>
      <dsp:spPr>
        <a:xfrm>
          <a:off x="4826615" y="1749514"/>
          <a:ext cx="3705822" cy="169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Сертификат об окончании</a:t>
          </a: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школы по подготовке к ЕГЭ по математике, информатике и ИКТ</a:t>
          </a:r>
          <a:b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3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+5 баллов</a:t>
          </a:r>
          <a:endParaRPr lang="ru-RU" sz="2300" u="sng" kern="1200" dirty="0"/>
        </a:p>
      </dsp:txBody>
      <dsp:txXfrm>
        <a:off x="4826615" y="1749514"/>
        <a:ext cx="3705822" cy="169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D427F-B9ED-4D65-B5B7-F408AD195D0F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3975-C0A0-4CCC-BF8E-7C46FAD2F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3975-C0A0-4CCC-BF8E-7C46FAD2F0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3975-C0A0-4CCC-BF8E-7C46FAD2F0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2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Расположение Тверской области между двумя крупнейшими городами Российской Федерации делает регион привлекательным для открытия в нем филиалов IT-компаний и дата-центров.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 данным журнала «Бизнес и Территория» с начала 2019 года в Тверской области было открыто на 22% больше вакансий в IT-сфере, чем в 2018 году.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Безусловно, растет спрос на специалистов по информационной безопасности.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сегодняшний день математический факультет Тверского государственного университета, единственный в регионе, предлагает обучение специалистов по программе 10.05.01 Компьютерная безопасность, которая включена в перечень специальностей и направлений подготовки высшего образования, соответствующих приоритетным направлениям модернизации и технологического развития российской экономики.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Программа «Компьютерная безопасность» успешно работает с 2000 года. За это время было подготовлено более пятисот специалистов по информационной безопасности для различных секторов экономики и управления.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81D333-45BE-44C3-B56D-43753A8B9115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9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Выпускники факультета являются универсальными профессионалами, способными реализовать себя практически в любой области, связанной с информационной безопасностью. Наши студенты работают в международных IT-компаниях EPAM Systems, Accenture, в Сбербанке России, Московском кредитном банке,  Инновационном центре «Сколково», НИИ «Центрпрограммсистем», АО «НПО РусБИТех» и многих других. Они создают успешные </a:t>
            </a:r>
            <a:r>
              <a:rPr lang="en-US" altLang="ru-RU" smtClean="0"/>
              <a:t>IT</a:t>
            </a:r>
            <a:r>
              <a:rPr lang="ru-RU" altLang="ru-RU" smtClean="0"/>
              <a:t>-компании: ООО «Тверские КРИПТО-графические системы», ООО «ТЕГИЯ», студия медиа-контента FoxMotion.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448127-BD5C-451A-8340-3736DBCC6D37}" type="slidenum">
              <a:rPr lang="ru-RU" altLang="ru-RU" smtClean="0">
                <a:latin typeface="Calibri" panose="020F0502020204030204" pitchFamily="34" charset="0"/>
              </a:rPr>
              <a:pPr/>
              <a:t>16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5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Качественная подготовка специалистов по информационной безопасности возможна только при условии наличия практико-ориентированных курсов и активного вовлечения студентов в проектную деятельность. Реализация проектной деятельности осуществляется через взаимодействие факультета с предприятиями региона и является необходимым условием актуальности получаемых студентами знаний, а также их дальнейшего успешного трудоустройства.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97BF4C-9080-4151-99A5-44AD2D10E330}" type="slidenum">
              <a:rPr lang="ru-RU" altLang="ru-RU" smtClean="0"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1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Качественная подготовка специалистов по информационной безопасности возможна только при условии наличия практико-ориентированных курсов и активного вовлечения студентов в проектную деятельность. Реализация проектной деятельности осуществляется через взаимодействие факультета с предприятиями региона и является необходимым условием актуальности получаемых студентами знаний, а также их дальнейшего успешного трудоустройства.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97BF4C-9080-4151-99A5-44AD2D10E330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3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Качественная подготовка специалистов по информационной безопасности возможна только при условии наличия практико-ориентированных курсов и активного вовлечения студентов в проектную деятельность. Реализация проектной деятельности осуществляется через взаимодействие факультета с предприятиями региона и является необходимым условием актуальности получаемых студентами знаний, а также их дальнейшего успешного трудоустройства.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97BF4C-9080-4151-99A5-44AD2D10E330}" type="slidenum">
              <a:rPr lang="ru-RU" altLang="ru-RU" smtClean="0">
                <a:latin typeface="Calibri" panose="020F0502020204030204" pitchFamily="34" charset="0"/>
              </a:rPr>
              <a:pPr/>
              <a:t>20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1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tversu.ru/pages/131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9692" y="188640"/>
            <a:ext cx="5544616" cy="2304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14081" y="235108"/>
            <a:ext cx="5544616" cy="18928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>
              <a:spcBef>
                <a:spcPts val="1800"/>
              </a:spcBef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Математический факультет</a:t>
            </a:r>
          </a:p>
          <a:p>
            <a:pPr algn="ctr">
              <a:spcBef>
                <a:spcPts val="1800"/>
              </a:spcBef>
            </a:pPr>
            <a:r>
              <a:rPr lang="ru-RU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Тверского Государственного Университета</a:t>
            </a:r>
            <a:endParaRPr lang="ru-RU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08920"/>
            <a:ext cx="7632848" cy="129614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4521" y="2996951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Программирование. Математика. Защита информации. Моделирование. Аналитика.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9712" y="188640"/>
            <a:ext cx="511256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9309"/>
            <a:ext cx="7886698" cy="99874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ПРИЁМА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048051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Сроки приёма документов: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082"/>
          <a:stretch/>
        </p:blipFill>
        <p:spPr>
          <a:xfrm>
            <a:off x="107504" y="1988840"/>
            <a:ext cx="89289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9712" y="188640"/>
            <a:ext cx="511256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9309"/>
            <a:ext cx="7886698" cy="99874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ПРИЁМА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33311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Сроки приёма документов: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6" y="2280724"/>
            <a:ext cx="8713019" cy="166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29309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Arial" panose="020B0604020202020204" pitchFamily="34" charset="0"/>
              </a:rPr>
              <a:t>При подаче </a:t>
            </a:r>
            <a:r>
              <a:rPr lang="ru-RU" b="1" i="1" dirty="0" smtClean="0">
                <a:latin typeface="Arial" panose="020B0604020202020204" pitchFamily="34" charset="0"/>
              </a:rPr>
              <a:t>заявления о </a:t>
            </a:r>
            <a:r>
              <a:rPr lang="ru-RU" b="1" i="1" dirty="0">
                <a:latin typeface="Arial" panose="020B0604020202020204" pitchFamily="34" charset="0"/>
              </a:rPr>
              <a:t>приеме в вуз </a:t>
            </a:r>
            <a:r>
              <a:rPr lang="ru-RU" b="1" i="1" dirty="0" smtClean="0">
                <a:latin typeface="Arial" panose="020B0604020202020204" pitchFamily="34" charset="0"/>
              </a:rPr>
              <a:t>поступающий представляет сканированные копии следующих </a:t>
            </a:r>
            <a:r>
              <a:rPr lang="ru-RU" b="1" i="1" dirty="0">
                <a:latin typeface="Arial" panose="020B0604020202020204" pitchFamily="34" charset="0"/>
              </a:rPr>
              <a:t>документов</a:t>
            </a:r>
            <a:r>
              <a:rPr lang="ru-RU" b="1" i="1" dirty="0" smtClean="0">
                <a:latin typeface="Arial" panose="020B0604020202020204" pitchFamily="34" charset="0"/>
              </a:rPr>
              <a:t>:</a:t>
            </a:r>
          </a:p>
          <a:p>
            <a:endParaRPr lang="ru-RU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Arial" panose="020B0604020202020204" pitchFamily="34" charset="0"/>
              </a:rPr>
              <a:t>з</a:t>
            </a:r>
            <a:r>
              <a:rPr lang="ru-RU" i="1" dirty="0" smtClean="0">
                <a:latin typeface="Arial" panose="020B0604020202020204" pitchFamily="34" charset="0"/>
              </a:rPr>
              <a:t>аявления установленного </a:t>
            </a:r>
            <a:r>
              <a:rPr lang="ru-RU" i="1" dirty="0">
                <a:latin typeface="Arial" panose="020B0604020202020204" pitchFamily="34" charset="0"/>
              </a:rPr>
              <a:t>образца (будет доступно с 20.06.2020 г</a:t>
            </a:r>
            <a:r>
              <a:rPr lang="ru-RU" i="1" dirty="0" smtClean="0">
                <a:latin typeface="Arial" panose="020B0604020202020204" pitchFamily="34" charset="0"/>
              </a:rPr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Arial" panose="020B0604020202020204" pitchFamily="34" charset="0"/>
              </a:rPr>
              <a:t>документа</a:t>
            </a:r>
            <a:r>
              <a:rPr lang="ru-RU" i="1" dirty="0">
                <a:latin typeface="Arial" panose="020B0604020202020204" pitchFamily="34" charset="0"/>
              </a:rPr>
              <a:t>, удостоверяющего личность, </a:t>
            </a:r>
            <a:r>
              <a:rPr lang="ru-RU" i="1" dirty="0" smtClean="0">
                <a:latin typeface="Arial" panose="020B0604020202020204" pitchFamily="34" charset="0"/>
              </a:rPr>
              <a:t>гражданство;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Arial" panose="020B0604020202020204" pitchFamily="34" charset="0"/>
              </a:rPr>
              <a:t>документа </a:t>
            </a:r>
            <a:r>
              <a:rPr lang="ru-RU" i="1" dirty="0">
                <a:latin typeface="Arial" panose="020B0604020202020204" pitchFamily="34" charset="0"/>
              </a:rPr>
              <a:t>об </a:t>
            </a:r>
            <a:r>
              <a:rPr lang="ru-RU" i="1" dirty="0" smtClean="0">
                <a:latin typeface="Arial" panose="020B0604020202020204" pitchFamily="34" charset="0"/>
              </a:rPr>
              <a:t>образовании.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516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9712" y="188640"/>
            <a:ext cx="511256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9309"/>
            <a:ext cx="7886698" cy="99874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ПРИЁМА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1771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Проходные баллы 2019годасучетом ИД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97270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01.03.01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Математика – 175</a:t>
            </a:r>
          </a:p>
          <a:p>
            <a:pPr>
              <a:lnSpc>
                <a:spcPct val="250000"/>
              </a:lnSpc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02.03.01 Математика и компьютерные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науки – 183</a:t>
            </a:r>
          </a:p>
          <a:p>
            <a:pPr>
              <a:lnSpc>
                <a:spcPct val="250000"/>
              </a:lnSpc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10.05.01 Компьютерная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безопасность - 196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85236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englishformath3.wikispaces.com/file/view/math.png/67055215/ma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412556" cy="34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86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Олимпиада «Математический Олимп»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52" y="2348880"/>
            <a:ext cx="3240360" cy="32403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650" y="2348880"/>
            <a:ext cx="4951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Приглашаем школьников 9-11 классов принять участие в интернет-олимпиаде </a:t>
            </a:r>
            <a:r>
              <a:rPr lang="ru-RU" b="1" dirty="0"/>
              <a:t>«Математический Олимп-2020»</a:t>
            </a:r>
            <a:r>
              <a:rPr lang="ru-RU" dirty="0"/>
              <a:t>, которая пройдёт </a:t>
            </a:r>
            <a:r>
              <a:rPr lang="ru-RU" b="1" dirty="0"/>
              <a:t>23 мая 2020 года </a:t>
            </a:r>
            <a:r>
              <a:rPr lang="ru-RU" dirty="0"/>
              <a:t>в форме интернет-тестирования. Ссылка на тест появится 23 мая 2020 г.  в 9-45 на </a:t>
            </a:r>
            <a:r>
              <a:rPr lang="ru-RU" dirty="0">
                <a:hlinkClick r:id="rId3"/>
              </a:rPr>
              <a:t>странице Олимпиады</a:t>
            </a:r>
            <a:r>
              <a:rPr lang="ru-RU" dirty="0"/>
              <a:t> http://math.tversu.ru/pages/1311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 участники, победители и призёры Олимпиады получают сертификаты и дипломы, дающие дополнительные баллы при поступлении на математический факультет ТвГУ.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01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5696" y="260648"/>
            <a:ext cx="561662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59" y="121317"/>
            <a:ext cx="7886698" cy="998742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Сфера трудоустройства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1196752"/>
            <a:ext cx="5688632" cy="55446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29937"/>
              </p:ext>
            </p:extLst>
          </p:nvPr>
        </p:nvGraphicFramePr>
        <p:xfrm>
          <a:off x="50800" y="1250950"/>
          <a:ext cx="8796338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969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ccenture logoti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6" y="1892505"/>
            <a:ext cx="1905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Картинки по запросу &quot;ерам логоти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611438"/>
            <a:ext cx="14747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6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6389" name="AutoShape 8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6390" name="AutoShape 10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6391" name="Picture 12" descr="Картинки по запросу &quot;сбербанк логотип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" y="4960216"/>
            <a:ext cx="17573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Картинки по запросу &quot;мкб логотип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565650"/>
            <a:ext cx="20764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81" y="1748633"/>
            <a:ext cx="16081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16263"/>
            <a:ext cx="1485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3" y="3478213"/>
            <a:ext cx="2047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758950"/>
            <a:ext cx="2543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190875"/>
            <a:ext cx="19954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9" descr="Картинки по запросу &quot;студия медиа-контента FoxMotion логотип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748213"/>
            <a:ext cx="20129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66763" y="49213"/>
            <a:ext cx="7783512" cy="1738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Организации, где работают выпускники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6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4541"/>
            <a:ext cx="9144000" cy="6381329"/>
          </a:xfrm>
          <a:prstGeom prst="rect">
            <a:avLst/>
          </a:prstGeom>
        </p:spPr>
      </p:pic>
      <p:pic>
        <p:nvPicPr>
          <p:cNvPr id="1026" name="Picture 2" descr="http://math.tversu.ru/websites/4/images/9/original_21.jpg?14778247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23073" b="2486"/>
          <a:stretch/>
        </p:blipFill>
        <p:spPr bwMode="auto">
          <a:xfrm rot="581501">
            <a:off x="-778801" y="-455650"/>
            <a:ext cx="459470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04730/v604730619/1b2a1/UGM_05bzYS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12787" b="7071"/>
          <a:stretch/>
        </p:blipFill>
        <p:spPr bwMode="auto">
          <a:xfrm rot="21079502">
            <a:off x="5769852" y="3934309"/>
            <a:ext cx="4029378" cy="2550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36630/v836630734/2624f/xSqP7RWQ2N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24103"/>
          <a:stretch/>
        </p:blipFill>
        <p:spPr bwMode="auto">
          <a:xfrm rot="292401">
            <a:off x="-754950" y="3420401"/>
            <a:ext cx="3501612" cy="3578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393391" y="-911299"/>
            <a:ext cx="6999160" cy="40324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215848">
            <a:off x="4240213" y="21545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Участвуем в олимпиадах и побеждаем!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17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67544" y="414462"/>
            <a:ext cx="8424936" cy="22944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Команда студентов математического факультета ТвГУ получила диплом престижного чемпионата по программированию ICPC </a:t>
            </a:r>
            <a:r>
              <a:rPr lang="ru-RU" b="1" dirty="0" err="1"/>
              <a:t>Northern</a:t>
            </a:r>
            <a:r>
              <a:rPr lang="ru-RU" b="1" dirty="0"/>
              <a:t> </a:t>
            </a:r>
            <a:r>
              <a:rPr lang="ru-RU" b="1" dirty="0" err="1"/>
              <a:t>Eurasia</a:t>
            </a:r>
            <a:r>
              <a:rPr lang="ru-RU" b="1" dirty="0"/>
              <a:t> </a:t>
            </a:r>
            <a:r>
              <a:rPr lang="ru-RU" b="1" dirty="0" err="1"/>
              <a:t>Contests</a:t>
            </a:r>
            <a:endParaRPr lang="ru-RU" b="1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51520" y="2996953"/>
            <a:ext cx="3600400" cy="34724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C</a:t>
            </a:r>
            <a:r>
              <a:rPr lang="ru-RU" sz="2000" dirty="0" err="1" smtClean="0"/>
              <a:t>туденты</a:t>
            </a:r>
            <a:r>
              <a:rPr lang="ru-RU" sz="2000" dirty="0" smtClean="0"/>
              <a:t> </a:t>
            </a:r>
            <a:r>
              <a:rPr lang="ru-RU" sz="2000" dirty="0"/>
              <a:t>специальности «Компьютерная безопасность» Иван Филимонов, Артур </a:t>
            </a:r>
            <a:r>
              <a:rPr lang="ru-RU" sz="2000" dirty="0" err="1"/>
              <a:t>Дорожкин</a:t>
            </a:r>
            <a:r>
              <a:rPr lang="ru-RU" sz="2000" dirty="0"/>
              <a:t> и Григорий Матвеев в составе команды «</a:t>
            </a:r>
            <a:r>
              <a:rPr lang="ru-RU" sz="2000" dirty="0" err="1"/>
              <a:t>TverSU</a:t>
            </a:r>
            <a:r>
              <a:rPr lang="ru-RU" sz="2000" dirty="0"/>
              <a:t> 1: </a:t>
            </a:r>
            <a:r>
              <a:rPr lang="ru-RU" sz="2000" dirty="0" err="1"/>
              <a:t>Three</a:t>
            </a:r>
            <a:r>
              <a:rPr lang="ru-RU" sz="2000" dirty="0"/>
              <a:t> </a:t>
            </a:r>
            <a:r>
              <a:rPr lang="ru-RU" sz="2000" dirty="0" err="1"/>
              <a:t>Spartans</a:t>
            </a:r>
            <a:r>
              <a:rPr lang="ru-RU" sz="2000" dirty="0"/>
              <a:t>» достойно </a:t>
            </a:r>
            <a:r>
              <a:rPr lang="ru-RU" sz="2000" dirty="0" smtClean="0"/>
              <a:t>выступают </a:t>
            </a:r>
            <a:r>
              <a:rPr lang="ru-RU" sz="2000" dirty="0"/>
              <a:t>на престижном чемпионате по программированию ICPC </a:t>
            </a:r>
            <a:r>
              <a:rPr lang="ru-RU" sz="2000" dirty="0" err="1"/>
              <a:t>Northern</a:t>
            </a:r>
            <a:r>
              <a:rPr lang="ru-RU" sz="2000" dirty="0"/>
              <a:t> </a:t>
            </a:r>
            <a:r>
              <a:rPr lang="ru-RU" sz="2000" dirty="0" err="1"/>
              <a:t>Eurasia</a:t>
            </a:r>
            <a:r>
              <a:rPr lang="ru-RU" sz="2000" dirty="0"/>
              <a:t> </a:t>
            </a:r>
            <a:r>
              <a:rPr lang="ru-RU" sz="2000" dirty="0" err="1"/>
              <a:t>Contests</a:t>
            </a:r>
            <a:r>
              <a:rPr lang="ru-RU" sz="2000" dirty="0"/>
              <a:t>. </a:t>
            </a:r>
            <a:endParaRPr lang="ru-RU" altLang="ru-RU" sz="2000" dirty="0" smtClean="0"/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6" y="3068960"/>
            <a:ext cx="5113414" cy="3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8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74713" y="198438"/>
            <a:ext cx="7543800" cy="882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Проектная деятельность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82600" y="1846263"/>
            <a:ext cx="7935913" cy="4022725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ru-RU" altLang="ru-RU" dirty="0" smtClean="0"/>
              <a:t>Учебные программы - включение в разработку новых образовательных программ ведущих IT-компаний региона. Включение в учебные планы научных и прикладных проектов.</a:t>
            </a:r>
          </a:p>
          <a:p>
            <a:pPr algn="just" eaLnBrk="1" hangingPunct="1"/>
            <a:r>
              <a:rPr lang="ru-RU" altLang="ru-RU" dirty="0" smtClean="0"/>
              <a:t>Специалисты-практики - привлечение для реализации учебного процесса специалистов-практиков с целью подготовки востребованных на рынке труда кадров для цифровой экономики.</a:t>
            </a:r>
          </a:p>
          <a:p>
            <a:pPr algn="just" eaLnBrk="1" hangingPunct="1"/>
            <a:r>
              <a:rPr lang="ru-RU" altLang="ru-RU" dirty="0" smtClean="0"/>
              <a:t>Базы практики + проекты (базы практики, руководство ВКР и проектной деятельностью студентов).</a:t>
            </a:r>
          </a:p>
          <a:p>
            <a:pPr algn="just" eaLnBrk="1" hangingPunct="1"/>
            <a:r>
              <a:rPr lang="ru-RU" altLang="ru-RU" dirty="0" smtClean="0"/>
              <a:t>Взаимодействие с держателями сервисов НТИ.</a:t>
            </a:r>
          </a:p>
          <a:p>
            <a:pPr algn="just" eaLnBrk="1" hangingPunct="1"/>
            <a:r>
              <a:rPr lang="ru-RU" altLang="ru-RU" dirty="0" smtClean="0"/>
              <a:t>Консорциум «IT – образование – XXI век».</a:t>
            </a:r>
          </a:p>
          <a:p>
            <a:pPr eaLnBrk="1" hangingPunct="1"/>
            <a:endParaRPr lang="ru-RU" altLang="ru-RU" dirty="0" smtClean="0"/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65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88641"/>
            <a:ext cx="7869890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dirty="0">
                <a:latin typeface="Cambria" panose="02040503050406030204" pitchFamily="18" charset="0"/>
              </a:rPr>
              <a:t>В </a:t>
            </a:r>
            <a:r>
              <a:rPr lang="ru-RU" b="1" dirty="0" smtClean="0">
                <a:latin typeface="Cambria" panose="02040503050406030204" pitchFamily="18" charset="0"/>
              </a:rPr>
              <a:t>2020 году математический факультет объявляет набор на </a:t>
            </a:r>
            <a:r>
              <a:rPr lang="ru-RU" b="1" dirty="0">
                <a:latin typeface="Cambria" panose="02040503050406030204" pitchFamily="18" charset="0"/>
              </a:rPr>
              <a:t>следующие н</a:t>
            </a:r>
            <a:r>
              <a:rPr lang="ru-RU" b="1" dirty="0" smtClean="0">
                <a:latin typeface="Cambria" panose="02040503050406030204" pitchFamily="18" charset="0"/>
              </a:rPr>
              <a:t>аправления и </a:t>
            </a:r>
            <a:r>
              <a:rPr lang="ru-RU" b="1" dirty="0">
                <a:latin typeface="Cambria" panose="02040503050406030204" pitchFamily="18" charset="0"/>
              </a:rPr>
              <a:t>специальности: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5091316"/>
              </p:ext>
            </p:extLst>
          </p:nvPr>
        </p:nvGraphicFramePr>
        <p:xfrm>
          <a:off x="539552" y="1397000"/>
          <a:ext cx="820891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293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74713" y="198438"/>
            <a:ext cx="75438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Побеждаем в конкурсе «УМНИК»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28" y="3798858"/>
            <a:ext cx="4273400" cy="2698669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3717032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Программа </a:t>
            </a:r>
            <a:r>
              <a:rPr lang="ru-RU" dirty="0"/>
              <a:t>существует с 2007 года, каждый конкурс проходит в два этапа: полуфинал и финал. Николай </a:t>
            </a:r>
            <a:r>
              <a:rPr lang="ru-RU" dirty="0" err="1"/>
              <a:t>Нетреба</a:t>
            </a:r>
            <a:r>
              <a:rPr lang="ru-RU" dirty="0"/>
              <a:t> представлял свой проект «Разработка цифровых сервисов идентификации неисправностей в сети на основе данных коммерческого учета электроэнергии» в финале конкурса НТИ-</a:t>
            </a:r>
            <a:r>
              <a:rPr lang="ru-RU" dirty="0" err="1"/>
              <a:t>Энерджинет</a:t>
            </a:r>
            <a:r>
              <a:rPr lang="ru-RU" dirty="0"/>
              <a:t> в университете </a:t>
            </a:r>
            <a:r>
              <a:rPr lang="ru-RU" dirty="0" err="1"/>
              <a:t>МИСиС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7480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Студента 3-го курса специальности «Компьютерная безопасность» Николай </a:t>
            </a:r>
            <a:r>
              <a:rPr lang="ru-RU" b="1" dirty="0" err="1"/>
              <a:t>Нетреба</a:t>
            </a:r>
            <a:r>
              <a:rPr lang="ru-RU" b="1" dirty="0"/>
              <a:t> стал победителем в конкурсе «УМНИК» (Участник Молодежного Научно-Исследовательского Конкурса).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04864"/>
            <a:ext cx="847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«УМНИК»  - это масштабная программа по выявлению и поддержке талантливой молодежи со всей России. Это единственный подобный проект в стране, который дает возможность молодым ученым и студентам проявить себя и получить материальную поддержку (грант) на собственные разработки.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314" y="1196958"/>
            <a:ext cx="4515854" cy="106081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b="1" dirty="0"/>
              <a:t>Консорциум </a:t>
            </a:r>
            <a:endParaRPr lang="ru-RU" b="1" dirty="0" smtClean="0"/>
          </a:p>
          <a:p>
            <a:r>
              <a:rPr lang="ru-RU" b="1" dirty="0" smtClean="0"/>
              <a:t>«IT–образование </a:t>
            </a:r>
            <a:r>
              <a:rPr lang="ru-RU" b="1" dirty="0"/>
              <a:t>– </a:t>
            </a:r>
            <a:r>
              <a:rPr lang="ru-RU" b="1" dirty="0" smtClean="0"/>
              <a:t>XXI век</a:t>
            </a:r>
            <a:r>
              <a:rPr lang="ru-RU" b="1" dirty="0"/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8838" y="2440608"/>
            <a:ext cx="2863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ИТ-школа "Аналитика Больших данных Дубна 2019"</a:t>
            </a: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8115" r="25047" b="26964"/>
          <a:stretch>
            <a:fillRect/>
          </a:stretch>
        </p:blipFill>
        <p:spPr bwMode="auto">
          <a:xfrm>
            <a:off x="56147" y="2349192"/>
            <a:ext cx="5777509" cy="40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9682" t="22811" r="28098" b="47420"/>
          <a:stretch/>
        </p:blipFill>
        <p:spPr>
          <a:xfrm>
            <a:off x="4636168" y="243599"/>
            <a:ext cx="4331368" cy="21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2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2545" y="4378685"/>
            <a:ext cx="7772400" cy="2387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5043"/>
            <a:ext cx="8355431" cy="106081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b="1" dirty="0"/>
              <a:t>«Инновационная экономика и технологическое предпринимательство»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1149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Факультативный межфакультетский курс (февраль-апрель 2020 г.).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Включение курса в учебные планы по IT-специальностям </a:t>
            </a:r>
            <a:r>
              <a:rPr lang="ru-RU" dirty="0" smtClean="0"/>
              <a:t>(</a:t>
            </a:r>
            <a:r>
              <a:rPr lang="ru-RU" dirty="0"/>
              <a:t>2020-2021 учебный год).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173814"/>
            <a:ext cx="475252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Курс решает одну из важнейших задач современного инженерного образования — развитие у студентов естественнонаучных и технических специальностей предпринимательского мышления, которое является важным условием соответствия выпускников требованиям современного рынка труда.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556792"/>
            <a:ext cx="3429479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6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r="11122"/>
          <a:stretch/>
        </p:blipFill>
        <p:spPr>
          <a:xfrm>
            <a:off x="0" y="0"/>
            <a:ext cx="3643085" cy="3533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612" y="2564904"/>
            <a:ext cx="665827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r="40182"/>
          <a:stretch/>
        </p:blipFill>
        <p:spPr>
          <a:xfrm>
            <a:off x="5076056" y="2350924"/>
            <a:ext cx="4248472" cy="503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4"/>
          <a:stretch/>
        </p:blipFill>
        <p:spPr>
          <a:xfrm>
            <a:off x="3495685" y="-296479"/>
            <a:ext cx="5828843" cy="322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907704" y="2101143"/>
            <a:ext cx="5292588" cy="165414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5746" y="236517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«ПОСВЯЩЕНИЕ В СТУДЕНТЫ МАТЕМАТИЧЕСКОГО ФАКУЛЬТЕТА»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046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544">
            <a:off x="-224370" y="3496237"/>
            <a:ext cx="5416554" cy="36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/>
          <a:stretch/>
        </p:blipFill>
        <p:spPr>
          <a:xfrm rot="720776">
            <a:off x="3657288" y="2274870"/>
            <a:ext cx="5991670" cy="314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5292"/>
          <a:stretch/>
        </p:blipFill>
        <p:spPr>
          <a:xfrm rot="21269539">
            <a:off x="-543349" y="-678453"/>
            <a:ext cx="7359529" cy="435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86" y="-90509"/>
            <a:ext cx="4767320" cy="317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t="43313" r="8876" b="8051"/>
          <a:stretch/>
        </p:blipFill>
        <p:spPr>
          <a:xfrm>
            <a:off x="3332908" y="4653136"/>
            <a:ext cx="6202270" cy="239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ятно 1 7"/>
          <p:cNvSpPr/>
          <p:nvPr/>
        </p:nvSpPr>
        <p:spPr>
          <a:xfrm>
            <a:off x="1691679" y="1685765"/>
            <a:ext cx="5976525" cy="4104456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27785" y="3076273"/>
            <a:ext cx="40253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«Студенческая весна»</a:t>
            </a:r>
            <a:endParaRPr lang="ru-RU" sz="4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2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5525" y="2240868"/>
            <a:ext cx="583264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IT-специалист;  Специалист по защите информации; Специалист по аудиту информационной безопасности; Системный администратор; Системный аналитик; Программист; </a:t>
            </a:r>
            <a:r>
              <a:rPr lang="ru-RU" sz="3600" b="1" dirty="0" smtClean="0">
                <a:latin typeface="Gabriola" panose="04040605051002020D02" pitchFamily="82" charset="0"/>
              </a:rPr>
              <a:t>Разработчик </a:t>
            </a:r>
            <a:r>
              <a:rPr lang="ru-RU" sz="3600" b="1" dirty="0">
                <a:latin typeface="Gabriola" panose="04040605051002020D02" pitchFamily="82" charset="0"/>
              </a:rPr>
              <a:t>средств информационной безопасности; </a:t>
            </a:r>
            <a:r>
              <a:rPr lang="ru-RU" sz="3600" b="1" dirty="0" smtClean="0">
                <a:latin typeface="Gabriola" panose="04040605051002020D02" pitchFamily="82" charset="0"/>
              </a:rPr>
              <a:t>Специалист </a:t>
            </a:r>
            <a:r>
              <a:rPr lang="ru-RU" sz="3600" b="1" dirty="0">
                <a:latin typeface="Gabriola" panose="04040605051002020D02" pitchFamily="82" charset="0"/>
              </a:rPr>
              <a:t>по сетевой безопасности.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642"/>
            <a:ext cx="7903788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«Компьютерная безопасность»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5536" y="1911049"/>
            <a:ext cx="2664296" cy="18002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5536" y="4221088"/>
            <a:ext cx="2664296" cy="1944216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3317" y="1976066"/>
            <a:ext cx="2548733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КЦП: 40 бюджетных мест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099" y="4221088"/>
            <a:ext cx="243317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 5,5 лет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144938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564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СПЕЦИАЛЬНОСТЬ: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16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240868"/>
            <a:ext cx="8742637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-</a:t>
            </a:r>
            <a:r>
              <a:rPr lang="ru-RU" sz="3600" b="1" dirty="0">
                <a:latin typeface="Gabriola" panose="04040605051002020D02" pitchFamily="82" charset="0"/>
              </a:rPr>
              <a:t>Специалист по защите информации в телекоммуникационных системах и </a:t>
            </a:r>
            <a:r>
              <a:rPr lang="ru-RU" sz="3600" b="1" dirty="0" smtClean="0">
                <a:latin typeface="Gabriola" panose="04040605051002020D02" pitchFamily="82" charset="0"/>
              </a:rPr>
              <a:t>сетях;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-</a:t>
            </a:r>
            <a:r>
              <a:rPr lang="ru-RU" sz="3600" b="1" dirty="0">
                <a:latin typeface="Gabriola" panose="04040605051002020D02" pitchFamily="82" charset="0"/>
              </a:rPr>
              <a:t>Специалист по автоматизации информационно-аналитической деятельности в сфере </a:t>
            </a:r>
            <a:r>
              <a:rPr lang="ru-RU" sz="3600" b="1" dirty="0" smtClean="0">
                <a:latin typeface="Gabriola" panose="04040605051002020D02" pitchFamily="82" charset="0"/>
              </a:rPr>
              <a:t>безопасности;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-</a:t>
            </a:r>
            <a:r>
              <a:rPr lang="ru-RU" sz="3600" b="1" dirty="0">
                <a:latin typeface="Gabriola" panose="04040605051002020D02" pitchFamily="82" charset="0"/>
              </a:rPr>
              <a:t>Специалист  по  безопасности  компьютерных  систем  </a:t>
            </a:r>
            <a:r>
              <a:rPr lang="ru-RU" sz="3600" b="1" dirty="0" smtClean="0">
                <a:latin typeface="Gabriola" panose="04040605051002020D02" pitchFamily="82" charset="0"/>
              </a:rPr>
              <a:t>и  сетей;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-</a:t>
            </a:r>
            <a:r>
              <a:rPr lang="ru-RU" sz="3600" b="1" dirty="0">
                <a:latin typeface="Gabriola" panose="04040605051002020D02" pitchFamily="82" charset="0"/>
              </a:rPr>
              <a:t>Специалист  по  защите  информации  </a:t>
            </a:r>
            <a:r>
              <a:rPr lang="ru-RU" sz="3600" b="1" dirty="0" smtClean="0">
                <a:latin typeface="Gabriola" panose="04040605051002020D02" pitchFamily="82" charset="0"/>
              </a:rPr>
              <a:t>в </a:t>
            </a:r>
            <a:r>
              <a:rPr lang="ru-RU" sz="3600" b="1" dirty="0">
                <a:latin typeface="Gabriola" panose="04040605051002020D02" pitchFamily="82" charset="0"/>
              </a:rPr>
              <a:t>автоматизированных  </a:t>
            </a:r>
            <a:r>
              <a:rPr lang="ru-RU" sz="3600" b="1" dirty="0" smtClean="0">
                <a:latin typeface="Gabriola" panose="04040605051002020D02" pitchFamily="82" charset="0"/>
              </a:rPr>
              <a:t>системах;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-</a:t>
            </a:r>
            <a:r>
              <a:rPr lang="ru-RU" sz="3600" b="1" dirty="0">
                <a:latin typeface="Gabriola" panose="04040605051002020D02" pitchFamily="82" charset="0"/>
              </a:rPr>
              <a:t>Специалист  по  технической  защите  </a:t>
            </a:r>
            <a:r>
              <a:rPr lang="ru-RU" sz="3600" b="1" dirty="0" smtClean="0">
                <a:latin typeface="Gabriola" panose="04040605051002020D02" pitchFamily="82" charset="0"/>
              </a:rPr>
              <a:t>информации.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642"/>
            <a:ext cx="7903788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«Компьютерная безопасность»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44938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Профессиональные стандарты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564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СПЕЦИАЛЬНОСТЬ: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1363" y="1988840"/>
            <a:ext cx="874263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«Математические методы защиты информации»</a:t>
            </a:r>
          </a:p>
          <a:p>
            <a:pPr marL="91440" indent="-91440">
              <a:buFont typeface="Wingdings" panose="05000000000000000000" pitchFamily="2" charset="2"/>
              <a:buChar char="q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криптографические методы защиты информации, </a:t>
            </a:r>
          </a:p>
          <a:p>
            <a:pPr marL="91440" indent="-91440">
              <a:buFont typeface="Wingdings" panose="05000000000000000000" pitchFamily="2" charset="2"/>
              <a:buChar char="q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безопасности компьютерных систем, </a:t>
            </a:r>
          </a:p>
          <a:p>
            <a:pPr marL="91440" indent="-91440">
              <a:buFont typeface="Wingdings" panose="05000000000000000000" pitchFamily="2" charset="2"/>
              <a:buChar char="q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теоретико-игровых методы защиты информации, </a:t>
            </a:r>
          </a:p>
          <a:p>
            <a:pPr marL="91440" indent="-91440">
              <a:buFont typeface="Wingdings" panose="05000000000000000000" pitchFamily="2" charset="2"/>
              <a:buChar char="q"/>
              <a:defRPr/>
            </a:pP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642"/>
            <a:ext cx="7903788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«Компьютерная безопасность»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564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СПЕЦИАЛЬНОСТЬ: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0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5525" y="2636912"/>
            <a:ext cx="5832648" cy="3955294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Математик; Инженер-математик; Аналитик; Программист-аналитик;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Специалист по математическому моделированию; Преподаватель математики и информатики;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IT-специалист; Администратор баз данных; Администратор прикладных систем.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37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Математика и компьютерные науки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5536" y="1911049"/>
            <a:ext cx="2664296" cy="1445943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5536" y="3717032"/>
            <a:ext cx="2664296" cy="244827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3317" y="1911049"/>
            <a:ext cx="2548733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КЦП: </a:t>
            </a:r>
            <a:r>
              <a:rPr lang="ru-RU" sz="28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26 </a:t>
            </a:r>
            <a:r>
              <a:rPr lang="ru-RU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бюджетных мест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317" y="3726338"/>
            <a:ext cx="243317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</a:t>
            </a:r>
            <a:r>
              <a:rPr lang="ru-RU" sz="24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года (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бакалавриат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+2 года (магистратура)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0031" y="1854767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5236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НАПРАВЛЕНИЕ: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0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95536" y="209550"/>
            <a:ext cx="8605589" cy="1270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/>
              <a:t>Спрос со стороны работодателей значительно превышает предложение!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573" y="1970090"/>
            <a:ext cx="25894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востребованность </a:t>
            </a:r>
          </a:p>
          <a:p>
            <a:pPr algn="ctr" eaLnBrk="1" hangingPunct="1"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IT-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специалистов</a:t>
            </a:r>
          </a:p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растет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9440" y="1799135"/>
            <a:ext cx="422876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начала 2019 года</a:t>
            </a:r>
          </a:p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Тверской области было</a:t>
            </a:r>
          </a:p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открыто на 22% больше</a:t>
            </a:r>
          </a:p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вакансий в IT-сфере,</a:t>
            </a:r>
          </a:p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чем в 2018 году.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687981" y="2136009"/>
            <a:ext cx="2897274" cy="341913"/>
          </a:xfrm>
          <a:prstGeom prst="rightArrow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573" y="4416794"/>
            <a:ext cx="258940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заработная плата будет расти</a:t>
            </a:r>
          </a:p>
        </p:txBody>
      </p:sp>
      <p:sp>
        <p:nvSpPr>
          <p:cNvPr id="11" name="Объект 8"/>
          <p:cNvSpPr txBox="1">
            <a:spLocks/>
          </p:cNvSpPr>
          <p:nvPr/>
        </p:nvSpPr>
        <p:spPr bwMode="auto">
          <a:xfrm>
            <a:off x="2687981" y="4599781"/>
            <a:ext cx="2897274" cy="34191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ru-RU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12594" y="3893574"/>
            <a:ext cx="380245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 предлагаемой</a:t>
            </a:r>
          </a:p>
          <a:p>
            <a:pPr algn="ctr" eaLnBrk="1" hangingPunct="1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вакансиях заработной платы</a:t>
            </a:r>
          </a:p>
          <a:p>
            <a:pPr algn="ctr" eaLnBrk="1" hangingPunct="1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профобласти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IT,</a:t>
            </a:r>
          </a:p>
          <a:p>
            <a:pPr algn="ctr" eaLnBrk="1" hangingPunct="1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интернета и телекоммуникаций</a:t>
            </a:r>
          </a:p>
          <a:p>
            <a:pPr algn="ctr" eaLnBrk="1" hangingPunct="1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составил 37000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5514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9850" y="3068960"/>
            <a:ext cx="5832648" cy="4067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Gabriola" panose="04040605051002020D02" pitchFamily="82" charset="0"/>
              </a:rPr>
              <a:t>Учитель математики, информатики и ИКТ; Преподаватель математики и информатики; Аналитик-математик; Инженер-математик; Математик</a:t>
            </a:r>
            <a:r>
              <a:rPr lang="ru-RU" sz="3600" b="1" dirty="0" smtClean="0">
                <a:latin typeface="Gabriola" panose="04040605051002020D02" pitchFamily="82" charset="0"/>
              </a:rPr>
              <a:t>; </a:t>
            </a:r>
            <a:r>
              <a:rPr lang="en-US" sz="3600" b="1" dirty="0" smtClean="0">
                <a:latin typeface="Gabriola" panose="04040605051002020D02" pitchFamily="82" charset="0"/>
              </a:rPr>
              <a:t>IT</a:t>
            </a:r>
            <a:r>
              <a:rPr lang="ru-RU" sz="3600" b="1" dirty="0">
                <a:latin typeface="Gabriola" panose="04040605051002020D02" pitchFamily="82" charset="0"/>
              </a:rPr>
              <a:t>-специалист.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0" y="77003"/>
            <a:ext cx="5472609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324" y="-26324"/>
            <a:ext cx="7111700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40621" y="1988840"/>
            <a:ext cx="2685645" cy="144016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76195" y="3861048"/>
            <a:ext cx="2664296" cy="244827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9752" y="1988840"/>
            <a:ext cx="2585166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КЦП: </a:t>
            </a:r>
            <a:r>
              <a:rPr lang="ru-RU" sz="28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15 </a:t>
            </a:r>
            <a:r>
              <a:rPr lang="ru-RU" sz="28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бюджетных мест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659" y="3888599"/>
            <a:ext cx="243317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года (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бакалавриат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+2 года (магистратура)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3905" y="245883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622" y="211437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3969" y="211437"/>
            <a:ext cx="27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НАПРАВЛЕНИЕ: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969" y="869091"/>
            <a:ext cx="2815863" cy="831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6195" y="807895"/>
            <a:ext cx="2462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ПРОФИЛЬ ПОДГОТОВКИ: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870" y="952631"/>
            <a:ext cx="5472609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81887" y="1069504"/>
            <a:ext cx="5148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«Преподавание математики и информатики»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722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693777"/>
              </p:ext>
            </p:extLst>
          </p:nvPr>
        </p:nvGraphicFramePr>
        <p:xfrm>
          <a:off x="179513" y="764704"/>
          <a:ext cx="3168351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979712" y="188640"/>
            <a:ext cx="511256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9309"/>
            <a:ext cx="7886698" cy="99874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ПРИЁМА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48483586"/>
              </p:ext>
            </p:extLst>
          </p:nvPr>
        </p:nvGraphicFramePr>
        <p:xfrm>
          <a:off x="3050201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5765" y="194325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</a:rPr>
              <a:t>Сроки приёма документов:</a:t>
            </a:r>
          </a:p>
        </p:txBody>
      </p:sp>
    </p:spTree>
    <p:extLst>
      <p:ext uri="{BB962C8B-B14F-4D97-AF65-F5344CB8AC3E}">
        <p14:creationId xmlns:p14="http://schemas.microsoft.com/office/powerpoint/2010/main" val="169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powerpointstore.com_2</Template>
  <TotalTime>394</TotalTime>
  <Words>1196</Words>
  <Application>Microsoft Office PowerPoint</Application>
  <PresentationFormat>Экран (4:3)</PresentationFormat>
  <Paragraphs>151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Gabriola</vt:lpstr>
      <vt:lpstr>Segoe Print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«Компьютерная безопасность»</vt:lpstr>
      <vt:lpstr>«Компьютерная безопасность»</vt:lpstr>
      <vt:lpstr>«Компьютерная безопасность»</vt:lpstr>
      <vt:lpstr>«Математика и компьютерные науки»</vt:lpstr>
      <vt:lpstr>Спрос со стороны работодателей значительно превышает предложение!</vt:lpstr>
      <vt:lpstr>Математика</vt:lpstr>
      <vt:lpstr>УСЛОВИЯ ПРИЁМА</vt:lpstr>
      <vt:lpstr>УСЛОВИЯ ПРИЁМА</vt:lpstr>
      <vt:lpstr>УСЛОВИЯ ПРИЁМА</vt:lpstr>
      <vt:lpstr>УСЛОВИЯ ПРИЁМА</vt:lpstr>
      <vt:lpstr>Презентация PowerPoint</vt:lpstr>
      <vt:lpstr>Олимпиада «Математический Олимп»</vt:lpstr>
      <vt:lpstr>Сфера трудоустройства</vt:lpstr>
      <vt:lpstr>Организации, где работают выпускники</vt:lpstr>
      <vt:lpstr>Презентация PowerPoint</vt:lpstr>
      <vt:lpstr>Команда студентов математического факультета ТвГУ получила диплом престижного чемпионата по программированию ICPC Northern Eurasia Contests</vt:lpstr>
      <vt:lpstr>Проектная деятельность</vt:lpstr>
      <vt:lpstr>Побеждаем в конкурсе «УМНИК»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Лесёнок</dc:creator>
  <cp:lastModifiedBy>User</cp:lastModifiedBy>
  <cp:revision>37</cp:revision>
  <dcterms:created xsi:type="dcterms:W3CDTF">2018-03-23T19:28:07Z</dcterms:created>
  <dcterms:modified xsi:type="dcterms:W3CDTF">2020-05-16T19:43:41Z</dcterms:modified>
</cp:coreProperties>
</file>