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69" r:id="rId5"/>
    <p:sldId id="268" r:id="rId6"/>
    <p:sldId id="270" r:id="rId7"/>
    <p:sldId id="259" r:id="rId8"/>
    <p:sldId id="260" r:id="rId9"/>
    <p:sldId id="271" r:id="rId10"/>
    <p:sldId id="274" r:id="rId11"/>
    <p:sldId id="261" r:id="rId12"/>
    <p:sldId id="262" r:id="rId13"/>
    <p:sldId id="27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1771843"/>
            <a:ext cx="77724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9617" y="4794190"/>
            <a:ext cx="3565733" cy="79689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anose="00000500000000000000" pitchFamily="2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408522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Montserrat" panose="00000500000000000000" pitchFamily="2" charset="-52"/>
              </a:defRPr>
            </a:lvl1pPr>
          </a:lstStyle>
          <a:p>
            <a:fld id="{C6439AA3-244C-474C-97E0-4221AB68A3E5}" type="datetimeFigureOut">
              <a:rPr lang="ru-RU" smtClean="0"/>
              <a:pPr/>
              <a:t>31.08.2022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7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9AA3-244C-474C-97E0-4221AB68A3E5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032-D685-49F6-8935-3871876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52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9AA3-244C-474C-97E0-4221AB68A3E5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032-D685-49F6-8935-3871876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5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82" y="1760434"/>
            <a:ext cx="8725256" cy="475146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0" y="308441"/>
            <a:ext cx="815001" cy="1080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6568"/>
            <a:ext cx="9144000" cy="26514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56232" y="262574"/>
            <a:ext cx="7259118" cy="1325563"/>
          </a:xfrm>
        </p:spPr>
        <p:txBody>
          <a:bodyPr>
            <a:normAutofit/>
          </a:bodyPr>
          <a:lstStyle>
            <a:lvl1pPr>
              <a:defRPr sz="2400"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2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Montserrat" panose="00000500000000000000" pitchFamily="2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32" y="297236"/>
            <a:ext cx="341412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881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56232" y="262574"/>
            <a:ext cx="7259118" cy="1325563"/>
          </a:xfrm>
        </p:spPr>
        <p:txBody>
          <a:bodyPr>
            <a:normAutofit/>
          </a:bodyPr>
          <a:lstStyle>
            <a:lvl1pPr>
              <a:defRPr sz="2400"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0" y="308441"/>
            <a:ext cx="815001" cy="108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6568"/>
            <a:ext cx="9144000" cy="26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969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" panose="00000500000000000000" pitchFamily="2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" panose="00000500000000000000" pitchFamily="2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0" y="308441"/>
            <a:ext cx="815001" cy="1080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6568"/>
            <a:ext cx="9144000" cy="26514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256232" y="262574"/>
            <a:ext cx="7259118" cy="1325563"/>
          </a:xfrm>
        </p:spPr>
        <p:txBody>
          <a:bodyPr>
            <a:normAutofit/>
          </a:bodyPr>
          <a:lstStyle>
            <a:lvl1pPr>
              <a:defRPr sz="2400"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41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0" y="308441"/>
            <a:ext cx="815001" cy="1080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56232" y="262574"/>
            <a:ext cx="7259118" cy="1325563"/>
          </a:xfrm>
        </p:spPr>
        <p:txBody>
          <a:bodyPr>
            <a:normAutofit/>
          </a:bodyPr>
          <a:lstStyle>
            <a:lvl1pPr>
              <a:defRPr sz="2400"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6568"/>
            <a:ext cx="9144000" cy="26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8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6568"/>
            <a:ext cx="9144000" cy="26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80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0575" y="457200"/>
            <a:ext cx="2818443" cy="1600200"/>
          </a:xfrm>
        </p:spPr>
        <p:txBody>
          <a:bodyPr anchor="b">
            <a:normAutofit/>
          </a:bodyPr>
          <a:lstStyle>
            <a:lvl1pPr>
              <a:defRPr sz="2400"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Montserrat" panose="00000500000000000000" pitchFamily="2" charset="-52"/>
              </a:defRPr>
            </a:lvl1pPr>
            <a:lvl2pPr>
              <a:defRPr sz="2800">
                <a:latin typeface="Montserrat" panose="00000500000000000000" pitchFamily="2" charset="-52"/>
              </a:defRPr>
            </a:lvl2pPr>
            <a:lvl3pPr>
              <a:defRPr sz="2400">
                <a:latin typeface="Montserrat" panose="00000500000000000000" pitchFamily="2" charset="-52"/>
              </a:defRPr>
            </a:lvl3pPr>
            <a:lvl4pPr>
              <a:defRPr sz="2000">
                <a:latin typeface="Montserrat" panose="00000500000000000000" pitchFamily="2" charset="-52"/>
              </a:defRPr>
            </a:lvl4pPr>
            <a:lvl5pPr>
              <a:defRPr sz="2000">
                <a:latin typeface="Montserrat" panose="00000500000000000000" pitchFamily="2" charset="-5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575" y="2057400"/>
            <a:ext cx="2818444" cy="3811588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2" charset="-5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3" y="109084"/>
            <a:ext cx="525398" cy="6962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6568"/>
            <a:ext cx="9144000" cy="26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9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9AA3-244C-474C-97E0-4221AB68A3E5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032-D685-49F6-8935-3871876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74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9AA3-244C-474C-97E0-4221AB68A3E5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8C032-D685-49F6-8935-3871876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77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tversumath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.me/joinchat/KUJBARleFvSdlpj3iP7BAg" TargetMode="External"/><Relationship Id="rId4" Type="http://schemas.openxmlformats.org/officeDocument/2006/relationships/hyperlink" Target="https://t.me/math_tvgu_officia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ilovidov.AE@tversu.ru" TargetMode="External"/><Relationship Id="rId7" Type="http://schemas.openxmlformats.org/officeDocument/2006/relationships/image" Target="../media/image7.png"/><Relationship Id="rId2" Type="http://schemas.openxmlformats.org/officeDocument/2006/relationships/hyperlink" Target="mailto:Chemarina.YV@tversu.r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orozova.SI@tversu.ru" TargetMode="External"/><Relationship Id="rId5" Type="http://schemas.openxmlformats.org/officeDocument/2006/relationships/hyperlink" Target="mailto:Prokhortseva.NV@tversu.ru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ilovidov.AE@tversu.ru" TargetMode="External"/><Relationship Id="rId2" Type="http://schemas.openxmlformats.org/officeDocument/2006/relationships/hyperlink" Target="mailto:Golubev.AA@tversu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Semykina.NA@tversu.r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ikheev.SA@tversu.ru" TargetMode="External"/><Relationship Id="rId2" Type="http://schemas.openxmlformats.org/officeDocument/2006/relationships/hyperlink" Target="mailto:Tsvetkov.VP@tversu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k.com/club87834278" TargetMode="External"/><Relationship Id="rId2" Type="http://schemas.openxmlformats.org/officeDocument/2006/relationships/hyperlink" Target="mailto:social@tversu.ru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1691696"/>
            <a:ext cx="7772400" cy="2387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4000" dirty="0" smtClean="0"/>
              <a:t>Добро пожаловать на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математический факультет!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1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6168" y="1672090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1716" y="366569"/>
            <a:ext cx="5256852" cy="595957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Доп. </a:t>
            </a:r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оддержка первокурсников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277" y="1131259"/>
            <a:ext cx="8799095" cy="41857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В</a:t>
            </a:r>
            <a:r>
              <a:rPr lang="ru-RU" sz="1400" dirty="0" smtClean="0"/>
              <a:t>се </a:t>
            </a:r>
            <a:r>
              <a:rPr lang="ru-RU" sz="1400" dirty="0"/>
              <a:t>первокурсники (вне зависимости от набранных баллов) после зачисления </a:t>
            </a:r>
            <a:r>
              <a:rPr lang="ru-RU" sz="1400" b="1" dirty="0"/>
              <a:t>будут получать в первом полугодии повышенные в размере государственные академические стипендии</a:t>
            </a:r>
            <a:r>
              <a:rPr lang="ru-RU" sz="1400" dirty="0"/>
              <a:t> (более 4000 руб. ежемесячно). Для </a:t>
            </a:r>
            <a:r>
              <a:rPr lang="ru-RU" sz="1400" dirty="0" err="1"/>
              <a:t>высокобальников</a:t>
            </a:r>
            <a:r>
              <a:rPr lang="ru-RU" sz="1400" dirty="0"/>
              <a:t> эти стипендии увеличатся ещё на 15000-35000 руб. ежемесячно.</a:t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Во-вторых, у студентов первого курса будет возможность получить </a:t>
            </a:r>
            <a:r>
              <a:rPr lang="ru-RU" sz="1400" b="1" dirty="0"/>
              <a:t>материальную помощь</a:t>
            </a:r>
            <a:r>
              <a:rPr lang="ru-RU" sz="1400" dirty="0"/>
              <a:t> (от 5000 руб.).</a:t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В-третьих, для иногородних студентов </a:t>
            </a:r>
            <a:r>
              <a:rPr lang="ru-RU" sz="1400" b="1" dirty="0"/>
              <a:t>гарантировано проживание в одном из общежитий университета</a:t>
            </a:r>
            <a:r>
              <a:rPr lang="ru-RU" sz="1400" dirty="0"/>
              <a:t>. </a:t>
            </a:r>
            <a:endParaRPr lang="ru-RU" sz="1400" dirty="0" smtClean="0"/>
          </a:p>
          <a:p>
            <a:pPr algn="just"/>
            <a:r>
              <a:rPr lang="ru-RU" sz="1400" dirty="0" smtClean="0"/>
              <a:t>А </a:t>
            </a:r>
            <a:r>
              <a:rPr lang="ru-RU" sz="1400" dirty="0"/>
              <a:t>тем, кто приехал в Тверь из сельской местности или является ребенком из многодетной семьи, будет компенсирована оплата за проживание в общежитии</a:t>
            </a:r>
            <a:r>
              <a:rPr lang="ru-RU" sz="1400" dirty="0" smtClean="0"/>
              <a:t>!</a:t>
            </a:r>
          </a:p>
          <a:p>
            <a:pPr algn="just"/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В-четвертых, </a:t>
            </a:r>
            <a:r>
              <a:rPr lang="ru-RU" sz="1400" dirty="0" err="1"/>
              <a:t>ТвГУ</a:t>
            </a:r>
            <a:r>
              <a:rPr lang="ru-RU" sz="1400" dirty="0"/>
              <a:t> единственный из вузов Твери имеет </a:t>
            </a:r>
            <a:r>
              <a:rPr lang="ru-RU" sz="1400" b="1" dirty="0"/>
              <a:t>прекрасный современный бассейн</a:t>
            </a:r>
            <a:r>
              <a:rPr lang="ru-RU" sz="1400" dirty="0"/>
              <a:t>, и первокурсники для его посещения смогут получить бесплатный абонемент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В-пятых, первокурсники, получив </a:t>
            </a:r>
            <a:r>
              <a:rPr lang="ru-RU" sz="1400" b="1" dirty="0"/>
              <a:t>бесплатные абонементы в тренажерный зал Тверского госуниверситета</a:t>
            </a:r>
            <a:r>
              <a:rPr lang="ru-RU" sz="1400" dirty="0"/>
              <a:t>, смогут не только поддерживать себя в хорошей физической форме, но и благодаря профессиональным тренерам подберут комплекс необходимых физических упражнений для восстановления и реабилитации. Помимо тренажерного зала физическую активность студенты </a:t>
            </a:r>
            <a:r>
              <a:rPr lang="ru-RU" sz="1400" dirty="0" err="1"/>
              <a:t>ТвГУ</a:t>
            </a:r>
            <a:r>
              <a:rPr lang="ru-RU" sz="1400" dirty="0"/>
              <a:t> могут поддерживать, занимаясь в разнообразных спортивных секциях</a:t>
            </a:r>
            <a:r>
              <a:rPr lang="ru-RU" sz="1400" dirty="0" smtClean="0"/>
              <a:t>.</a:t>
            </a:r>
          </a:p>
          <a:p>
            <a:pPr algn="just"/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00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46566" y="366569"/>
            <a:ext cx="3852001" cy="595957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Воинский учёт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020" y="1258558"/>
            <a:ext cx="8349095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юношей (РФ), поступивших на 1 курс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очной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обучения (бакалавриат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магистратура,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специалитет) до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сентября необходимо прибыть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постановки на воинский учёт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Второй отдел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ТвГУ!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себе иметь паспорт и воинский документ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военный билет или удостоверение гражданина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подлежащего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призыву на военную службу).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Второй отдел находится по адресу: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Студенческий пер. 12, корпус «Б»,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312 (тел.  63-02-34)</a:t>
            </a:r>
          </a:p>
          <a:p>
            <a:pPr algn="just">
              <a:lnSpc>
                <a:spcPct val="115000"/>
              </a:lnSpc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постановке на воинский учёт подлежат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-Беларусь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-Казахстан;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-Туркменистан;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-Таджикистан;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-Армения,</a:t>
            </a:r>
          </a:p>
        </p:txBody>
      </p:sp>
    </p:spTree>
    <p:extLst>
      <p:ext uri="{BB962C8B-B14F-4D97-AF65-F5344CB8AC3E}">
        <p14:creationId xmlns:p14="http://schemas.microsoft.com/office/powerpoint/2010/main" val="21995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42084" y="366569"/>
            <a:ext cx="4756484" cy="595957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Физическая физкультура и спорт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1413893"/>
            <a:ext cx="8141368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05.09.2022г.</a:t>
            </a:r>
            <a:endParaRPr lang="ru-RU" dirty="0"/>
          </a:p>
          <a:p>
            <a:pPr algn="ctr"/>
            <a:r>
              <a:rPr lang="ru-RU" b="1" dirty="0"/>
              <a:t>состоится собрание по дисциплине</a:t>
            </a:r>
            <a:endParaRPr lang="ru-RU" dirty="0"/>
          </a:p>
          <a:p>
            <a:pPr algn="ctr"/>
            <a:r>
              <a:rPr lang="ru-RU" b="1" dirty="0"/>
              <a:t>«Физическая физкультура и спорт</a:t>
            </a:r>
            <a:r>
              <a:rPr lang="ru-RU" b="1" dirty="0" smtClean="0"/>
              <a:t>».</a:t>
            </a:r>
          </a:p>
          <a:p>
            <a:pPr algn="ctr"/>
            <a:endParaRPr lang="ru-RU" dirty="0"/>
          </a:p>
          <a:p>
            <a:pPr algn="ctr"/>
            <a:r>
              <a:rPr lang="ru-RU" b="1" dirty="0"/>
              <a:t>На собрании будет распределение по секциям</a:t>
            </a:r>
            <a:r>
              <a:rPr lang="ru-RU" b="1" dirty="0" smtClean="0"/>
              <a:t>.</a:t>
            </a:r>
          </a:p>
          <a:p>
            <a:pPr algn="ctr"/>
            <a:endParaRPr lang="ru-RU" dirty="0"/>
          </a:p>
          <a:p>
            <a:pPr algn="ctr"/>
            <a:r>
              <a:rPr lang="ru-RU" b="1" dirty="0"/>
              <a:t>1 курс 10-00 спортивный зал 320</a:t>
            </a:r>
            <a:endParaRPr lang="ru-RU" dirty="0"/>
          </a:p>
          <a:p>
            <a:pPr algn="ctr"/>
            <a:r>
              <a:rPr lang="ru-RU" b="1" dirty="0"/>
              <a:t>2 курс 11-00 спортивный зал 320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9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42084" y="366569"/>
            <a:ext cx="4756484" cy="595957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dirty="0" smtClean="0"/>
              <a:t>Праздничные мероприятия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4166" y="826113"/>
            <a:ext cx="8141368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Дата </a:t>
            </a:r>
            <a:r>
              <a:rPr lang="ru-RU" dirty="0"/>
              <a:t>мероприятия: 1 сентября 2022 года</a:t>
            </a:r>
          </a:p>
          <a:p>
            <a:pPr algn="ctr"/>
            <a:r>
              <a:rPr lang="ru-RU" dirty="0"/>
              <a:t>Время проведения мероприятия: 12:00-21:00</a:t>
            </a:r>
          </a:p>
          <a:p>
            <a:pPr algn="ctr"/>
            <a:r>
              <a:rPr lang="ru-RU" dirty="0"/>
              <a:t>Место действия: сквер между корпусами 1 и 2 (ул. Желябова, д. 33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025"/>
              </p:ext>
            </p:extLst>
          </p:nvPr>
        </p:nvGraphicFramePr>
        <p:xfrm>
          <a:off x="444167" y="1722306"/>
          <a:ext cx="8154401" cy="5029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355">
                  <a:extLst>
                    <a:ext uri="{9D8B030D-6E8A-4147-A177-3AD203B41FA5}">
                      <a16:colId xmlns:a16="http://schemas.microsoft.com/office/drawing/2014/main" val="819456330"/>
                    </a:ext>
                  </a:extLst>
                </a:gridCol>
                <a:gridCol w="7485046">
                  <a:extLst>
                    <a:ext uri="{9D8B030D-6E8A-4147-A177-3AD203B41FA5}">
                      <a16:colId xmlns:a16="http://schemas.microsoft.com/office/drawing/2014/main" val="1950504818"/>
                    </a:ext>
                  </a:extLst>
                </a:gridCol>
              </a:tblGrid>
              <a:tr h="48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Время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1" marR="27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Мероприятие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1" marR="27501" marT="0" marB="0"/>
                </a:tc>
                <a:extLst>
                  <a:ext uri="{0D108BD9-81ED-4DB2-BD59-A6C34878D82A}">
                    <a16:rowId xmlns:a16="http://schemas.microsoft.com/office/drawing/2014/main" val="3496262041"/>
                  </a:ext>
                </a:extLst>
              </a:tr>
              <a:tr h="1075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12:00-12:50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1" marR="27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Работа интерактивных площадок на территории проведения мероприятия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Профсоюз студентов </a:t>
                      </a:r>
                      <a:r>
                        <a:rPr lang="ru-RU" sz="1000" dirty="0" err="1">
                          <a:effectLst/>
                        </a:rPr>
                        <a:t>ТвГУ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Студенческий спортивный клуб “Атлант”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Театр-студия “Зеркало” </a:t>
                      </a:r>
                      <a:r>
                        <a:rPr lang="ru-RU" sz="1000" dirty="0" err="1">
                          <a:effectLst/>
                        </a:rPr>
                        <a:t>ТвГУ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Студия современной хореографии “Экспромт”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Студия эстрадного вокала “Паззл”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Центр студенческих инициатив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err="1">
                          <a:effectLst/>
                        </a:rPr>
                        <a:t>Медиацентр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ТвГУ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err="1">
                          <a:effectLst/>
                        </a:rPr>
                        <a:t>Дебатный</a:t>
                      </a:r>
                      <a:r>
                        <a:rPr lang="ru-RU" sz="1000" dirty="0">
                          <a:effectLst/>
                        </a:rPr>
                        <a:t> клуб “</a:t>
                      </a:r>
                      <a:r>
                        <a:rPr lang="ru-RU" sz="1000" dirty="0" err="1">
                          <a:effectLst/>
                        </a:rPr>
                        <a:t>Dixi</a:t>
                      </a:r>
                      <a:r>
                        <a:rPr lang="ru-RU" sz="1000" dirty="0">
                          <a:effectLst/>
                        </a:rPr>
                        <a:t>”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Физика. Начало пути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Центр традиционной культуры </a:t>
                      </a:r>
                      <a:r>
                        <a:rPr lang="ru-RU" sz="1000" dirty="0" err="1">
                          <a:effectLst/>
                        </a:rPr>
                        <a:t>ТвГУ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Волонтерский центр </a:t>
                      </a:r>
                      <a:r>
                        <a:rPr lang="ru-RU" sz="1000" dirty="0" err="1">
                          <a:effectLst/>
                        </a:rPr>
                        <a:t>ТвГУ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Центр карьеры </a:t>
                      </a:r>
                      <a:r>
                        <a:rPr lang="ru-RU" sz="1000" dirty="0" err="1">
                          <a:effectLst/>
                        </a:rPr>
                        <a:t>ТвГУ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1" marR="27501" marT="0" marB="0"/>
                </a:tc>
                <a:extLst>
                  <a:ext uri="{0D108BD9-81ED-4DB2-BD59-A6C34878D82A}">
                    <a16:rowId xmlns:a16="http://schemas.microsoft.com/office/drawing/2014/main" val="553638055"/>
                  </a:ext>
                </a:extLst>
              </a:tr>
              <a:tr h="2591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13:00-13:30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1" marR="27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Торжественная часть праздника: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Выступление </a:t>
                      </a:r>
                      <a:r>
                        <a:rPr lang="ru-RU" sz="1000" dirty="0" err="1">
                          <a:effectLst/>
                        </a:rPr>
                        <a:t>и.о</a:t>
                      </a:r>
                      <a:r>
                        <a:rPr lang="ru-RU" sz="1000" dirty="0">
                          <a:effectLst/>
                        </a:rPr>
                        <a:t>. ректора </a:t>
                      </a:r>
                      <a:r>
                        <a:rPr lang="ru-RU" sz="1000" dirty="0" err="1">
                          <a:effectLst/>
                        </a:rPr>
                        <a:t>ТвГУ</a:t>
                      </a:r>
                      <a:r>
                        <a:rPr lang="ru-RU" sz="1000" dirty="0">
                          <a:effectLst/>
                        </a:rPr>
                        <a:t> Смирнова С.Н.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Выступление почётных гостей: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err="1">
                          <a:effectLst/>
                        </a:rPr>
                        <a:t>Скаковская</a:t>
                      </a:r>
                      <a:r>
                        <a:rPr lang="ru-RU" sz="1000" dirty="0">
                          <a:effectLst/>
                        </a:rPr>
                        <a:t> Л.Н., Сенатор Совета Федерации РФ, Член Комитета Совета Федерации по науке, образованию и культуре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err="1">
                          <a:effectLst/>
                        </a:rPr>
                        <a:t>Руденя</a:t>
                      </a:r>
                      <a:r>
                        <a:rPr lang="ru-RU" sz="1000" dirty="0">
                          <a:effectLst/>
                        </a:rPr>
                        <a:t> И.М., Губернатор Тверской области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Жуков И.А., главный федеральный инспектор по Тверской области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Голубев С.А., Председатель Законодательного Собрания Тверской области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Калинина О.Е., Министр образования Тверской области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Огоньков А.В., Глава города Твери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Пичуев Е.Е., Председатель Тверской городской Думы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Аршинов В.Н., Управляющий Тверским отделением Среднерусского банка Сбербанка России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 err="1">
                          <a:effectLst/>
                        </a:rPr>
                        <a:t>Плёнкин</a:t>
                      </a:r>
                      <a:r>
                        <a:rPr lang="ru-RU" sz="1000" dirty="0">
                          <a:effectLst/>
                        </a:rPr>
                        <a:t> В.Л., Президент Ассоциации выпускников </a:t>
                      </a:r>
                      <a:r>
                        <a:rPr lang="ru-RU" sz="1000" dirty="0" err="1">
                          <a:effectLst/>
                        </a:rPr>
                        <a:t>ТвГУ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Рыбачук В.Б., Директор ООО «Форум инжиниринг», Председатель Попечительского совета </a:t>
                      </a:r>
                      <a:r>
                        <a:rPr lang="ru-RU" sz="1000" dirty="0" err="1">
                          <a:effectLst/>
                        </a:rPr>
                        <a:t>ТвГУ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Власов Д.В. Управляющий Тверским филиалом АО «</a:t>
                      </a:r>
                      <a:r>
                        <a:rPr lang="ru-RU" sz="1000" dirty="0" err="1">
                          <a:effectLst/>
                        </a:rPr>
                        <a:t>Альфа-банк</a:t>
                      </a:r>
                      <a:r>
                        <a:rPr lang="ru-RU" sz="1000" dirty="0">
                          <a:effectLst/>
                        </a:rPr>
                        <a:t>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Вручение символического студенческого билета лучшим абитуриентам (по списку)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Творческий номер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1" marR="27501" marT="0" marB="0"/>
                </a:tc>
                <a:extLst>
                  <a:ext uri="{0D108BD9-81ED-4DB2-BD59-A6C34878D82A}">
                    <a16:rowId xmlns:a16="http://schemas.microsoft.com/office/drawing/2014/main" val="964365969"/>
                  </a:ext>
                </a:extLst>
              </a:tr>
              <a:tr h="97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19:00-21:00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1" marR="27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Праздничный концерт для студентов первого курса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1" marR="27501" marT="0" marB="0"/>
                </a:tc>
                <a:extLst>
                  <a:ext uri="{0D108BD9-81ED-4DB2-BD59-A6C34878D82A}">
                    <a16:rowId xmlns:a16="http://schemas.microsoft.com/office/drawing/2014/main" val="1423443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6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22545" y="4378685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92969" y="2903620"/>
            <a:ext cx="5454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СПАСИБО ЗА ВНИМАНИЕ!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9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42084" y="366569"/>
            <a:ext cx="4756484" cy="59595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</a:rPr>
              <a:t>Контактная информация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69495" y="1382904"/>
            <a:ext cx="3595181" cy="24468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Адрес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 170002, г. Тверь, Садовый пер., д. 35, ауд. 221 (деканат), 3-й корпус университета.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Тел. деканата: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+7 (4822) 58-56-83</a:t>
            </a:r>
          </a:p>
          <a:p>
            <a:pPr>
              <a:lnSpc>
                <a:spcPct val="150000"/>
              </a:lnSpc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Email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 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math@tversu.ru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2594" y="1394018"/>
            <a:ext cx="4177612" cy="243571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69494" y="3953097"/>
            <a:ext cx="6293845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Группа ВК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https://vk.com/tversumath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Telegram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канал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t.me/math_tvgu_official</a:t>
            </a:r>
            <a:endParaRPr lang="ru-RU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Горячая линия по дистанционному обучению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5"/>
              </a:rPr>
              <a:t>https://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t.me/joinchat/KUJBARleFvSdlpj3iP7BAg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7123" y="2393558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0102" y="366569"/>
            <a:ext cx="2588466" cy="59595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Деканат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76574"/>
              </p:ext>
            </p:extLst>
          </p:nvPr>
        </p:nvGraphicFramePr>
        <p:xfrm>
          <a:off x="361619" y="1152998"/>
          <a:ext cx="8533059" cy="2041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0388">
                  <a:extLst>
                    <a:ext uri="{9D8B030D-6E8A-4147-A177-3AD203B41FA5}">
                      <a16:colId xmlns:a16="http://schemas.microsoft.com/office/drawing/2014/main" val="2453337139"/>
                    </a:ext>
                  </a:extLst>
                </a:gridCol>
                <a:gridCol w="2111433">
                  <a:extLst>
                    <a:ext uri="{9D8B030D-6E8A-4147-A177-3AD203B41FA5}">
                      <a16:colId xmlns:a16="http://schemas.microsoft.com/office/drawing/2014/main" val="69228012"/>
                    </a:ext>
                  </a:extLst>
                </a:gridCol>
                <a:gridCol w="2552007">
                  <a:extLst>
                    <a:ext uri="{9D8B030D-6E8A-4147-A177-3AD203B41FA5}">
                      <a16:colId xmlns:a16="http://schemas.microsoft.com/office/drawing/2014/main" val="2449896192"/>
                    </a:ext>
                  </a:extLst>
                </a:gridCol>
                <a:gridCol w="1679231">
                  <a:extLst>
                    <a:ext uri="{9D8B030D-6E8A-4147-A177-3AD203B41FA5}">
                      <a16:colId xmlns:a16="http://schemas.microsoft.com/office/drawing/2014/main" val="1707591130"/>
                    </a:ext>
                  </a:extLst>
                </a:gridCol>
              </a:tblGrid>
              <a:tr h="45400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Должность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3136818692"/>
                  </a:ext>
                </a:extLst>
              </a:tr>
              <a:tr h="74651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Чемарина Юлия Владимировна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Декан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Chemarina.YV@tversu.ru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4214929824"/>
                  </a:ext>
                </a:extLst>
              </a:tr>
              <a:tr h="60026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Миловидов</a:t>
                      </a:r>
                      <a:r>
                        <a:rPr lang="ru-RU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Алексей Евгеньевич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декана по учебной работе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Milovidov.AE@tversu.ru</a:t>
                      </a:r>
                      <a:endParaRPr lang="ru-RU" sz="1800" b="0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2744803576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521" y="1202501"/>
            <a:ext cx="893293" cy="1191057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4558"/>
              </p:ext>
            </p:extLst>
          </p:nvPr>
        </p:nvGraphicFramePr>
        <p:xfrm>
          <a:off x="361619" y="4004750"/>
          <a:ext cx="8533060" cy="1804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4832">
                  <a:extLst>
                    <a:ext uri="{9D8B030D-6E8A-4147-A177-3AD203B41FA5}">
                      <a16:colId xmlns:a16="http://schemas.microsoft.com/office/drawing/2014/main" val="2453337139"/>
                    </a:ext>
                  </a:extLst>
                </a:gridCol>
                <a:gridCol w="2061556">
                  <a:extLst>
                    <a:ext uri="{9D8B030D-6E8A-4147-A177-3AD203B41FA5}">
                      <a16:colId xmlns:a16="http://schemas.microsoft.com/office/drawing/2014/main" val="69228012"/>
                    </a:ext>
                  </a:extLst>
                </a:gridCol>
                <a:gridCol w="2676698">
                  <a:extLst>
                    <a:ext uri="{9D8B030D-6E8A-4147-A177-3AD203B41FA5}">
                      <a16:colId xmlns:a16="http://schemas.microsoft.com/office/drawing/2014/main" val="2449896192"/>
                    </a:ext>
                  </a:extLst>
                </a:gridCol>
                <a:gridCol w="1379974">
                  <a:extLst>
                    <a:ext uri="{9D8B030D-6E8A-4147-A177-3AD203B41FA5}">
                      <a16:colId xmlns:a16="http://schemas.microsoft.com/office/drawing/2014/main" val="1707591130"/>
                    </a:ext>
                  </a:extLst>
                </a:gridCol>
              </a:tblGrid>
              <a:tr h="45400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Должность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Телефон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3136818692"/>
                  </a:ext>
                </a:extLst>
              </a:tr>
              <a:tr h="74651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Прохорцева Наталья Викторовна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Ведущий программист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Prokhortseva.NV@tversu.ru</a:t>
                      </a:r>
                      <a:endParaRPr lang="ru-RU" sz="18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+7 (4822)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58-56-83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4214929824"/>
                  </a:ext>
                </a:extLst>
              </a:tr>
              <a:tr h="60026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Морозова Светлана Игоревна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Делопроизводитель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Morozova.SI@tversu.ru</a:t>
                      </a:r>
                      <a:endParaRPr lang="ru-RU" sz="18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+7 (4822)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58-56-83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2744803576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12068" y="2169397"/>
            <a:ext cx="782609" cy="102548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61619" y="3444398"/>
            <a:ext cx="271409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144000" defTabSz="914400"/>
            <a:r>
              <a:rPr lang="ru-RU" i="1" dirty="0" smtClean="0">
                <a:solidFill>
                  <a:schemeClr val="dk1"/>
                </a:solidFill>
              </a:rPr>
              <a:t>Сотрудники деканата:</a:t>
            </a:r>
            <a:endParaRPr lang="ru-RU" i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2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2211" y="366569"/>
            <a:ext cx="5456357" cy="1046595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</a:rPr>
              <a:t>Направление подготовки 01.03.01 Математика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630829"/>
              </p:ext>
            </p:extLst>
          </p:nvPr>
        </p:nvGraphicFramePr>
        <p:xfrm>
          <a:off x="376220" y="1604358"/>
          <a:ext cx="8222348" cy="5130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630">
                  <a:extLst>
                    <a:ext uri="{9D8B030D-6E8A-4147-A177-3AD203B41FA5}">
                      <a16:colId xmlns:a16="http://schemas.microsoft.com/office/drawing/2014/main" val="2453337139"/>
                    </a:ext>
                  </a:extLst>
                </a:gridCol>
                <a:gridCol w="2034550">
                  <a:extLst>
                    <a:ext uri="{9D8B030D-6E8A-4147-A177-3AD203B41FA5}">
                      <a16:colId xmlns:a16="http://schemas.microsoft.com/office/drawing/2014/main" val="69228012"/>
                    </a:ext>
                  </a:extLst>
                </a:gridCol>
                <a:gridCol w="2512435">
                  <a:extLst>
                    <a:ext uri="{9D8B030D-6E8A-4147-A177-3AD203B41FA5}">
                      <a16:colId xmlns:a16="http://schemas.microsoft.com/office/drawing/2014/main" val="2449896192"/>
                    </a:ext>
                  </a:extLst>
                </a:gridCol>
                <a:gridCol w="1564733">
                  <a:extLst>
                    <a:ext uri="{9D8B030D-6E8A-4147-A177-3AD203B41FA5}">
                      <a16:colId xmlns:a16="http://schemas.microsoft.com/office/drawing/2014/main" val="1707591130"/>
                    </a:ext>
                  </a:extLst>
                </a:gridCol>
              </a:tblGrid>
              <a:tr h="42981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3136818692"/>
                  </a:ext>
                </a:extLst>
              </a:tr>
              <a:tr h="13906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Голубев Александр Анатольевич, председатель Тверской региональной общественной организации</a:t>
                      </a:r>
                      <a:r>
                        <a:rPr lang="ru-RU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Ассоциации учителей и преподавателей математики Тверской области»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Golubev.AA@tversu.ru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2744803576"/>
                  </a:ext>
                </a:extLst>
              </a:tr>
              <a:tr h="13906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Миловидов Алексей Евгеньевич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Milovidov.AE@tversu.ru</a:t>
                      </a:r>
                      <a:endParaRPr lang="ru-RU" sz="1800" b="0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812114450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8774" y="2055400"/>
            <a:ext cx="1539794" cy="18204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9740" y="4955822"/>
            <a:ext cx="1357862" cy="17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1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9207" y="366569"/>
            <a:ext cx="5589361" cy="1405274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Направление подготовки </a:t>
            </a:r>
            <a:r>
              <a:rPr lang="ru-RU" b="1" dirty="0">
                <a:solidFill>
                  <a:srgbClr val="FF0000"/>
                </a:solidFill>
              </a:rPr>
              <a:t>10.05.01 Компьютерная </a:t>
            </a:r>
            <a:r>
              <a:rPr lang="ru-RU" b="1" dirty="0" smtClean="0">
                <a:solidFill>
                  <a:srgbClr val="FF0000"/>
                </a:solidFill>
              </a:rPr>
              <a:t>безопасность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481820"/>
              </p:ext>
            </p:extLst>
          </p:nvPr>
        </p:nvGraphicFramePr>
        <p:xfrm>
          <a:off x="493576" y="2182896"/>
          <a:ext cx="8042548" cy="2829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0388">
                  <a:extLst>
                    <a:ext uri="{9D8B030D-6E8A-4147-A177-3AD203B41FA5}">
                      <a16:colId xmlns:a16="http://schemas.microsoft.com/office/drawing/2014/main" val="2453337139"/>
                    </a:ext>
                  </a:extLst>
                </a:gridCol>
                <a:gridCol w="2111433">
                  <a:extLst>
                    <a:ext uri="{9D8B030D-6E8A-4147-A177-3AD203B41FA5}">
                      <a16:colId xmlns:a16="http://schemas.microsoft.com/office/drawing/2014/main" val="69228012"/>
                    </a:ext>
                  </a:extLst>
                </a:gridCol>
                <a:gridCol w="2552007">
                  <a:extLst>
                    <a:ext uri="{9D8B030D-6E8A-4147-A177-3AD203B41FA5}">
                      <a16:colId xmlns:a16="http://schemas.microsoft.com/office/drawing/2014/main" val="244989619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707591130"/>
                    </a:ext>
                  </a:extLst>
                </a:gridCol>
              </a:tblGrid>
              <a:tr h="78554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3136818692"/>
                  </a:ext>
                </a:extLst>
              </a:tr>
              <a:tr h="10050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Семыкина Наталья</a:t>
                      </a:r>
                      <a:r>
                        <a:rPr lang="ru-RU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Александровна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hlinkClick r:id="rId2"/>
                        </a:rPr>
                        <a:t>Semykina.NA@tversu.ru</a:t>
                      </a:r>
                      <a:endParaRPr lang="ru-RU" sz="1600" i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4214929824"/>
                  </a:ext>
                </a:extLst>
              </a:tr>
              <a:tr h="103860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Шестакова Маргарита Аркадьевна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курса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2744803576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504" y="2328481"/>
            <a:ext cx="1181620" cy="154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9455" y="366569"/>
            <a:ext cx="5689113" cy="1431460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</a:rPr>
              <a:t>Направление подготовки 02.03.01 Математика и компьютерные науки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483516"/>
              </p:ext>
            </p:extLst>
          </p:nvPr>
        </p:nvGraphicFramePr>
        <p:xfrm>
          <a:off x="378244" y="2089663"/>
          <a:ext cx="8533059" cy="3272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0388">
                  <a:extLst>
                    <a:ext uri="{9D8B030D-6E8A-4147-A177-3AD203B41FA5}">
                      <a16:colId xmlns:a16="http://schemas.microsoft.com/office/drawing/2014/main" val="2453337139"/>
                    </a:ext>
                  </a:extLst>
                </a:gridCol>
                <a:gridCol w="2111433">
                  <a:extLst>
                    <a:ext uri="{9D8B030D-6E8A-4147-A177-3AD203B41FA5}">
                      <a16:colId xmlns:a16="http://schemas.microsoft.com/office/drawing/2014/main" val="69228012"/>
                    </a:ext>
                  </a:extLst>
                </a:gridCol>
                <a:gridCol w="2552007">
                  <a:extLst>
                    <a:ext uri="{9D8B030D-6E8A-4147-A177-3AD203B41FA5}">
                      <a16:colId xmlns:a16="http://schemas.microsoft.com/office/drawing/2014/main" val="2449896192"/>
                    </a:ext>
                  </a:extLst>
                </a:gridCol>
                <a:gridCol w="1679231">
                  <a:extLst>
                    <a:ext uri="{9D8B030D-6E8A-4147-A177-3AD203B41FA5}">
                      <a16:colId xmlns:a16="http://schemas.microsoft.com/office/drawing/2014/main" val="1707591130"/>
                    </a:ext>
                  </a:extLst>
                </a:gridCol>
              </a:tblGrid>
              <a:tr h="45400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3136818692"/>
                  </a:ext>
                </a:extLst>
              </a:tr>
              <a:tr h="10891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Цветков Виктор Павлович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Tsvetkov.VP@tversu.ru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2744803576"/>
                  </a:ext>
                </a:extLst>
              </a:tr>
              <a:tr h="172888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Михеев Сергей Александрович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курса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Mikheev.SA@tversu.ru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1281446674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190" y="2115849"/>
            <a:ext cx="1165860" cy="15544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6099" y="3696515"/>
            <a:ext cx="1245204" cy="166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525907"/>
              </p:ext>
            </p:extLst>
          </p:nvPr>
        </p:nvGraphicFramePr>
        <p:xfrm>
          <a:off x="271201" y="1464271"/>
          <a:ext cx="8548602" cy="3816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2552">
                  <a:extLst>
                    <a:ext uri="{9D8B030D-6E8A-4147-A177-3AD203B41FA5}">
                      <a16:colId xmlns:a16="http://schemas.microsoft.com/office/drawing/2014/main" val="891070898"/>
                    </a:ext>
                  </a:extLst>
                </a:gridCol>
                <a:gridCol w="3142552">
                  <a:extLst>
                    <a:ext uri="{9D8B030D-6E8A-4147-A177-3AD203B41FA5}">
                      <a16:colId xmlns:a16="http://schemas.microsoft.com/office/drawing/2014/main" val="4117121898"/>
                    </a:ext>
                  </a:extLst>
                </a:gridCol>
                <a:gridCol w="2263498">
                  <a:extLst>
                    <a:ext uri="{9D8B030D-6E8A-4147-A177-3AD203B41FA5}">
                      <a16:colId xmlns:a16="http://schemas.microsoft.com/office/drawing/2014/main" val="3158376586"/>
                    </a:ext>
                  </a:extLst>
                </a:gridCol>
              </a:tblGrid>
              <a:tr h="3294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3496607983"/>
                  </a:ext>
                </a:extLst>
              </a:tr>
              <a:tr h="94700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Студ. актив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Мутафакири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Майя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Ширмер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Александр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М-41,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МиКН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2336463394"/>
                  </a:ext>
                </a:extLst>
              </a:tr>
              <a:tr h="9441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Профорг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Мельничихина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Анастасия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М-31,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МиКН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1133944571"/>
                  </a:ext>
                </a:extLst>
              </a:tr>
              <a:tr h="142740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Волонтёрское</a:t>
                      </a:r>
                      <a:r>
                        <a:rPr lang="ru-RU" sz="18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движение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Андропов Даниил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М-40, Математика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2919299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2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6168" y="1672090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42084" y="366569"/>
            <a:ext cx="4756484" cy="595957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Стипендии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277" y="1131259"/>
            <a:ext cx="8799095" cy="44812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Виды выплат: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государственная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академическая  стипендия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(выплачивается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всем  студентам  первого  курса,  обучающимся  в 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бакалавриате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специалитете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государственная  социальная стипендия;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атериальная помощь.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  вопросам  назначения  государственной  социальной  стипендии, материальной  помощи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обращаться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 службу  социальной  поддержки 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как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лично (Студенческий пер., д.13, корп. «А», ком. 406, 407),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так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по телефонам (34-25-64, 34-47-90).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 электронной почте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social@tversu.ru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через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виртуальную  приемную  на  сайте  ТвГУ http://university.tversu.ru  (не  забыв  адресовать  вопрос  в  службу  социальной поддержки).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группе в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ВКонтакте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по адресу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http://vk.com/club87834278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6168" y="1672090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42084" y="366569"/>
            <a:ext cx="4756484" cy="595957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Стипендии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277" y="1131259"/>
            <a:ext cx="8799095" cy="46651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В </a:t>
            </a:r>
            <a:r>
              <a:rPr lang="ru-RU" sz="1400" dirty="0"/>
              <a:t>связи с тем, что всем студентам-первокурсникам, поступившим для обучения на бюджетную основу по очной форме, в первом полугодии как мера социальной поддержки выплачивается государственная академическая стипендия, каждому обучающемуся необходимо </a:t>
            </a:r>
            <a:r>
              <a:rPr lang="ru-RU" sz="1400" b="1" dirty="0"/>
              <a:t>лично в индивидуальном порядке</a:t>
            </a:r>
            <a:r>
              <a:rPr lang="ru-RU" sz="1400" dirty="0"/>
              <a:t> предоставить в бухгалтерию вуза (ректорат, </a:t>
            </a:r>
            <a:r>
              <a:rPr lang="ru-RU" sz="1400" dirty="0" err="1"/>
              <a:t>каб</a:t>
            </a:r>
            <a:r>
              <a:rPr lang="ru-RU" sz="1400" dirty="0"/>
              <a:t>. 14) реквизиты банковского счёта национальной платёжной системы МИР. Счета могут быть открыты в Сбербанке, </a:t>
            </a:r>
            <a:r>
              <a:rPr lang="ru-RU" sz="1400" dirty="0" err="1"/>
              <a:t>Альфа-банке</a:t>
            </a:r>
            <a:r>
              <a:rPr lang="ru-RU" sz="1400" dirty="0"/>
              <a:t> или банке ВТБ</a:t>
            </a:r>
            <a:r>
              <a:rPr lang="ru-RU" sz="1400" dirty="0" smtClean="0"/>
              <a:t>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/>
              <a:t>Для тех, у кого уже есть карты, необходимо в банке взять реквизиты счёта (там должны быть указаны фамилия, имя, отчество обучающегося, наименование отделения банка, номер счёта) и предоставить их в бухгалтерию вуза</a:t>
            </a:r>
            <a:r>
              <a:rPr lang="ru-RU" sz="1400" dirty="0" smtClean="0"/>
              <a:t>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/>
              <a:t>Для тех, кто не имеет карты, и планирует открыть её с Сбербанке, необходимо лично с паспортом обратиться в отделение Сбербанка на ул. </a:t>
            </a:r>
            <a:r>
              <a:rPr lang="ru-RU" sz="1400" dirty="0" err="1"/>
              <a:t>Трёхсвятская</a:t>
            </a:r>
            <a:r>
              <a:rPr lang="ru-RU" sz="1400" dirty="0"/>
              <a:t>, д.8, 1 этаж, окно 25, сообщить что вы являетесь обучающимся ТвГУ и желаете оформить карту МИР для стипендиальных выплат. Договор у ТвГУ заключён именно с этим отделением Сбербанка, поэтому открытая здесь карта будет обслуживаться банком без взимания платы (по картам, открытым в других отделениях, вопрос оплаты за услуги банка необходимо выяснять в самих отделениях</a:t>
            </a:r>
            <a:r>
              <a:rPr lang="ru-RU" sz="1400" dirty="0" smtClean="0"/>
              <a:t>).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/>
              <a:t>Для желающих открыть карту в </a:t>
            </a:r>
            <a:r>
              <a:rPr lang="ru-RU" sz="1400" dirty="0" err="1"/>
              <a:t>Альфа-банке</a:t>
            </a:r>
            <a:r>
              <a:rPr lang="ru-RU" sz="1400" dirty="0"/>
              <a:t>, рекомендуем обращаться в отделение, расположенное на ул. Желябова, д.3 (напротив гимназии №12).</a:t>
            </a:r>
          </a:p>
          <a:p>
            <a:pPr algn="just"/>
            <a:r>
              <a:rPr lang="ru-RU" sz="1400" dirty="0"/>
              <a:t>Для желающих открыть карту в банке ВТБ, рекомендуем обращаться в отделение, расположенное на </a:t>
            </a:r>
            <a:r>
              <a:rPr lang="ru-RU" sz="1400" dirty="0" err="1"/>
              <a:t>ул.Новоторжская</a:t>
            </a:r>
            <a:r>
              <a:rPr lang="ru-RU" sz="1400" dirty="0"/>
              <a:t>, д.12 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FAE838A4-2623-4C8B-84EE-190EE01FC9F0}" vid="{6AE12033-44F5-49AE-9258-1A8D30BD5C9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ТвГУ</Template>
  <TotalTime>389</TotalTime>
  <Words>1132</Words>
  <Application>Microsoft Office PowerPoint</Application>
  <PresentationFormat>Экран (4:3)</PresentationFormat>
  <Paragraphs>173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Montserrat</vt:lpstr>
      <vt:lpstr>Symbol</vt:lpstr>
      <vt:lpstr>Times New Roman</vt:lpstr>
      <vt:lpstr>Тема Office</vt:lpstr>
      <vt:lpstr>Добро пожаловать на математический факультет!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UralSOFT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показателям эффективности математического факультета</dc:title>
  <dc:creator>User</dc:creator>
  <cp:lastModifiedBy>Чемарина Юлия Владимировна</cp:lastModifiedBy>
  <cp:revision>56</cp:revision>
  <dcterms:created xsi:type="dcterms:W3CDTF">2020-01-26T19:47:11Z</dcterms:created>
  <dcterms:modified xsi:type="dcterms:W3CDTF">2022-08-31T09:34:49Z</dcterms:modified>
</cp:coreProperties>
</file>