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0" r:id="rId3"/>
    <p:sldId id="261" r:id="rId4"/>
    <p:sldId id="262" r:id="rId5"/>
    <p:sldId id="275" r:id="rId6"/>
    <p:sldId id="276" r:id="rId7"/>
    <p:sldId id="270" r:id="rId8"/>
    <p:sldId id="271" r:id="rId9"/>
    <p:sldId id="274" r:id="rId10"/>
    <p:sldId id="277" r:id="rId11"/>
    <p:sldId id="264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 snapToGrid="0">
      <p:cViewPr>
        <p:scale>
          <a:sx n="73" d="100"/>
          <a:sy n="73" d="100"/>
        </p:scale>
        <p:origin x="-55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33CB3-7F95-41E1-81BF-E8064342392D}" type="datetime1">
              <a:rPr lang="ru-RU" smtClean="0"/>
              <a:pPr rtl="0"/>
              <a:t>17.03.2020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1C10190-6A87-4EFF-B67B-FD2B4955DE6B}" type="datetime1">
              <a:rPr lang="ru-RU" noProof="0" smtClean="0"/>
              <a:pPr rtl="0"/>
              <a:t>17.03.2020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041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481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83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313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162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162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162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162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162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16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63D273F9-4EFF-4F0B-9DF4-01F988EA6D1E}" type="datetime1">
              <a:rPr lang="ru-RU" smtClean="0"/>
              <a:pPr rtl="0"/>
              <a:t>17.03.2020</a:t>
            </a:fld>
            <a:endParaRPr lang="ru-RU" dirty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89B750-52B5-4380-A24A-7530EE5DCF6F}" type="datetime1">
              <a:rPr lang="ru-RU" smtClean="0"/>
              <a:pPr rtl="0"/>
              <a:t>17.03.2020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ADF49962-1D0D-4F31-AB9F-D72B431EE16F}" type="datetime1">
              <a:rPr lang="ru-RU" smtClean="0"/>
              <a:pPr rtl="0"/>
              <a:t>17.03.2020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A3FD9A-4A31-4F86-93A4-8837C3CDE1A3}" type="datetime1">
              <a:rPr lang="ru-RU" smtClean="0"/>
              <a:pPr rtl="0"/>
              <a:t>17.03.2020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5389B495-48D3-4554-8EC7-73D4659C5407}" type="datetime1">
              <a:rPr lang="ru-RU" smtClean="0"/>
              <a:pPr rtl="0"/>
              <a:t>17.03.2020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5AA998-4B36-404A-8DEA-DA5BB2816D86}" type="datetime1">
              <a:rPr lang="ru-RU" smtClean="0"/>
              <a:pPr rtl="0"/>
              <a:t>17.03.2020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3059E1-7810-4134-BA30-CD168ACA1ED0}" type="datetime1">
              <a:rPr lang="ru-RU" smtClean="0"/>
              <a:pPr rtl="0"/>
              <a:t>17.03.2020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8DD942-3932-490C-965E-CE019573200E}" type="datetime1">
              <a:rPr lang="ru-RU" smtClean="0"/>
              <a:pPr rtl="0"/>
              <a:t>17.03.2020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23EE73-29DE-4D32-853F-71E261A37FAC}" type="datetime1">
              <a:rPr lang="ru-RU" smtClean="0"/>
              <a:pPr rtl="0"/>
              <a:t>17.03.2020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 rtl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3AA2DE-E044-4C5E-88E8-826FD672C224}" type="datetime1">
              <a:rPr lang="ru-RU" smtClean="0"/>
              <a:pPr rtl="0"/>
              <a:t>17.03.2020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89F6FF-325E-4839-A110-B16E8C0199BE}" type="datetime1">
              <a:rPr lang="ru-RU" smtClean="0"/>
              <a:pPr rtl="0"/>
              <a:t>17.03.2020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</a:t>
            </a:r>
          </a:p>
          <a:p>
            <a:pPr lvl="6" rtl="0"/>
            <a:r>
              <a:rPr lang="ru-RU" dirty="0" smtClean="0"/>
              <a:t>Седьмой</a:t>
            </a:r>
          </a:p>
          <a:p>
            <a:pPr lvl="7" rtl="0"/>
            <a:r>
              <a:rPr lang="ru-RU" dirty="0" smtClean="0"/>
              <a:t>Восьмой</a:t>
            </a:r>
          </a:p>
          <a:p>
            <a:pPr lvl="8" rtl="0"/>
            <a:r>
              <a:rPr lang="ru-RU" dirty="0" smtClean="0"/>
              <a:t>Девятый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38ABFFF7-E2BC-4B90-8333-1B79B63513B3}" type="datetime1">
              <a:rPr lang="ru-RU" smtClean="0"/>
              <a:pPr/>
              <a:t>17.03.2020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vnechv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evin.may@mail.r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/>
            <a:r>
              <a:rPr lang="ru-RU" sz="5300" dirty="0"/>
              <a:t>ПРИМЕНЕНИЕ ГРАФИЧЕСКОГО МЕТОДА ДЛЯ РЕШЕНИЯ УРАВНЕНИЙ И НЕРАВЕНСТВ, ИХ СИСТЕМ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60720" y="4428309"/>
            <a:ext cx="6431279" cy="1097280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 b="1" dirty="0" smtClean="0">
                <a:solidFill>
                  <a:schemeClr val="bg2"/>
                </a:solidFill>
              </a:rPr>
              <a:t>Нечаева Светлана Валерьевна</a:t>
            </a:r>
          </a:p>
          <a:p>
            <a:pPr rtl="0"/>
            <a:r>
              <a:rPr lang="en-US" dirty="0" smtClean="0">
                <a:solidFill>
                  <a:schemeClr val="bg2"/>
                </a:solidFill>
              </a:rPr>
              <a:t>E-mail: </a:t>
            </a:r>
            <a:r>
              <a:rPr lang="en-US" dirty="0" smtClean="0">
                <a:solidFill>
                  <a:schemeClr val="bg2"/>
                </a:solidFill>
                <a:hlinkClick r:id="rId3"/>
              </a:rPr>
              <a:t>svnechv@mail.ru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ru-RU" b="1" dirty="0">
                <a:solidFill>
                  <a:schemeClr val="bg2"/>
                </a:solidFill>
              </a:rPr>
              <a:t>Алексей Николаевич Лёвин </a:t>
            </a:r>
            <a:endParaRPr lang="ru-RU" dirty="0">
              <a:solidFill>
                <a:schemeClr val="bg2"/>
              </a:solidFill>
            </a:endParaRPr>
          </a:p>
          <a:p>
            <a:r>
              <a:rPr lang="en-US" i="1" dirty="0" smtClean="0">
                <a:solidFill>
                  <a:schemeClr val="bg2"/>
                </a:solidFill>
              </a:rPr>
              <a:t>E-mail</a:t>
            </a:r>
            <a:r>
              <a:rPr lang="en-US" i="1" dirty="0">
                <a:solidFill>
                  <a:schemeClr val="bg2"/>
                </a:solidFill>
              </a:rPr>
              <a:t>: </a:t>
            </a:r>
            <a:r>
              <a:rPr lang="en-US" i="1" u="sng" dirty="0">
                <a:solidFill>
                  <a:schemeClr val="bg2"/>
                </a:solidFill>
                <a:hlinkClick r:id="rId4"/>
              </a:rPr>
              <a:t>levin.may@mail.ru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0" y="600891"/>
            <a:ext cx="9628632" cy="604810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5400" dirty="0" smtClean="0"/>
              <a:t>Важно!!!!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Компьютерные </a:t>
            </a:r>
            <a:r>
              <a:rPr lang="ru-RU" dirty="0">
                <a:solidFill>
                  <a:schemeClr val="tx1"/>
                </a:solidFill>
              </a:rPr>
              <a:t>технологии стали неотъемлемой частью жизни современного человека. С переходом на новые стандарты в образовании современные школьники активно пользуются информационными ресурсами. Использование в обучении компьютерных программ безусловно облегчает и ускоряет учебный процесс,  но оно не должно полностью заменять самостоятельную работу школьника. Ученик должен уметь работать в компьютерной среде и вне ее. Только при таком условии возможно воспитать всесторонне грамотную и развитую личность.</a:t>
            </a:r>
          </a:p>
        </p:txBody>
      </p:sp>
    </p:spTree>
    <p:extLst>
      <p:ext uri="{BB962C8B-B14F-4D97-AF65-F5344CB8AC3E}">
        <p14:creationId xmlns:p14="http://schemas.microsoft.com/office/powerpoint/2010/main" val="101435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r"/>
            <a:r>
              <a:rPr lang="ru-RU" dirty="0"/>
              <a:t>задание №18 демонстрационного варианта ЕГЭ 2020 года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263535" y="2978330"/>
                <a:ext cx="9628632" cy="3159443"/>
              </a:xfrm>
            </p:spPr>
            <p:txBody>
              <a:bodyPr numCol="2" rtlCol="0">
                <a:normAutofit fontScale="55000" lnSpcReduction="20000"/>
              </a:bodyPr>
              <a:lstStyle/>
              <a:p>
                <a:pPr algn="just"/>
                <a:r>
                  <a:rPr lang="ru-RU" sz="5100" dirty="0"/>
                  <a:t>Найдите все положительные значения </a:t>
                </a:r>
                <a:r>
                  <a:rPr lang="en-US" sz="5100" i="1" dirty="0"/>
                  <a:t>a</a:t>
                </a:r>
                <a:r>
                  <a:rPr lang="ru-RU" sz="5100" dirty="0"/>
                  <a:t>, при каждом из которых система имеет единственное </a:t>
                </a:r>
                <a:r>
                  <a:rPr lang="ru-RU" sz="5100" dirty="0" smtClean="0"/>
                  <a:t>решение</a:t>
                </a:r>
              </a:p>
              <a:p>
                <a:pPr marL="0" indent="0">
                  <a:buNone/>
                </a:pPr>
                <a:endParaRPr lang="ru-RU" sz="6000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6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6000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6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6000" i="1">
                                    <a:latin typeface="Cambria Math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ru-RU" sz="6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6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ru-RU" sz="6000" i="1">
                                    <a:latin typeface="Cambria Math"/>
                                  </a:rPr>
                                  <m:t>−5)</m:t>
                                </m:r>
                              </m:e>
                              <m:sup>
                                <m:r>
                                  <a:rPr lang="ru-RU" sz="6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60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6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60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ru-RU" sz="6000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ru-RU" sz="6000" i="1">
                                    <a:latin typeface="Cambria Math"/>
                                  </a:rPr>
                                  <m:t>−4)</m:t>
                                </m:r>
                              </m:e>
                              <m:sup>
                                <m:r>
                                  <a:rPr lang="ru-RU" sz="6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6000" i="1">
                                <a:latin typeface="Cambria Math"/>
                              </a:rPr>
                              <m:t>=9,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6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60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ru-RU" sz="6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6000" i="1">
                                    <a:latin typeface="Cambria Math"/>
                                  </a:rPr>
                                  <m:t>+2)</m:t>
                                </m:r>
                              </m:e>
                              <m:sup>
                                <m:r>
                                  <a:rPr lang="ru-RU" sz="6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60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6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60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6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6000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sz="6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6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6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6000" i="1">
                                <a:latin typeface="Cambria Math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ru-RU" sz="6000" dirty="0"/>
              </a:p>
              <a:p>
                <a:pPr rtl="0"/>
                <a:endParaRPr lang="ru-RU" sz="6000" dirty="0"/>
              </a:p>
            </p:txBody>
          </p:sp>
        </mc:Choice>
        <mc:Fallback xmlns="">
          <p:sp>
            <p:nvSpPr>
              <p:cNvPr id="14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3535" y="2978330"/>
                <a:ext cx="9628632" cy="3159443"/>
              </a:xfrm>
              <a:blipFill rotWithShape="1">
                <a:blip r:embed="rId3"/>
                <a:stretch>
                  <a:fillRect l="-1076" t="-42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r>
              <a:rPr lang="ru-RU" sz="3600" dirty="0"/>
              <a:t>Для построения графиков будем использовать приложение </a:t>
            </a:r>
            <a:r>
              <a:rPr lang="ru-RU" sz="3600" dirty="0" err="1"/>
              <a:t>Microsoft</a:t>
            </a:r>
            <a:r>
              <a:rPr lang="ru-RU" sz="3600" dirty="0"/>
              <a:t> </a:t>
            </a:r>
            <a:r>
              <a:rPr lang="ru-RU" sz="7200" dirty="0" err="1"/>
              <a:t>Mathematics</a:t>
            </a:r>
            <a:endParaRPr lang="ru-RU" sz="7200" dirty="0"/>
          </a:p>
        </p:txBody>
      </p:sp>
      <p:sp>
        <p:nvSpPr>
          <p:cNvPr id="13" name="TextBox 12"/>
          <p:cNvSpPr txBox="1"/>
          <p:nvPr/>
        </p:nvSpPr>
        <p:spPr>
          <a:xfrm>
            <a:off x="10462161" y="6412675"/>
            <a:ext cx="1151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Объект 6" descr="C:\Users\User\Desktop\rjya 2020\Новый точечный рисунок (4).bmp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989" y="1920240"/>
            <a:ext cx="8425542" cy="4677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 rtlCol="0">
                <a:normAutofit/>
              </a:bodyPr>
              <a:lstStyle/>
              <a:p>
                <a:pPr algn="ctr"/>
                <a:r>
                  <a:rPr lang="ru-RU" sz="3600" dirty="0"/>
                  <a:t>Решите систему уравнений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36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3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3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3600" i="1">
                                <a:latin typeface="Cambria Math"/>
                              </a:rPr>
                              <m:t>−6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+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𝑦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=2,</m:t>
                            </m:r>
                          </m:e>
                          <m:e>
                            <m:r>
                              <a:rPr lang="ru-RU" sz="3600" i="1">
                                <a:latin typeface="Cambria Math"/>
                              </a:rPr>
                              <m:t>𝑦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ru-RU" sz="36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3600" i="1">
                                    <a:latin typeface="Cambria Math"/>
                                  </a:rPr>
                                  <m:t>−3</m:t>
                                </m:r>
                              </m:e>
                            </m:rad>
                            <m:r>
                              <a:rPr lang="ru-RU" sz="3600" i="1">
                                <a:latin typeface="Cambria Math"/>
                              </a:rPr>
                              <m:t>=9.</m:t>
                            </m:r>
                          </m:e>
                        </m:eqArr>
                      </m:e>
                    </m:d>
                  </m:oMath>
                </a14:m>
                <a:endParaRPr lang="ru-RU" sz="72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Содержимое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628708" y="2364378"/>
                <a:ext cx="3280083" cy="3816966"/>
              </a:xfrm>
            </p:spPr>
            <p:txBody>
              <a:bodyPr/>
              <a:lstStyle/>
              <a:p>
                <a:pPr algn="just"/>
                <a:r>
                  <a:rPr lang="ru-RU" dirty="0"/>
                  <a:t>В первом уравнении записываем </a:t>
                </a:r>
                <a:r>
                  <a:rPr lang="en-US" dirty="0"/>
                  <a:t>x</a:t>
                </a:r>
                <a:r>
                  <a:rPr lang="ru-RU" dirty="0"/>
                  <a:t>, а для возведения его в квадрат нажимаем кнопку 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/>
                  <a:t>”.Остальную часть формулы можно ввести с клавиатуры</a:t>
                </a:r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5" name="Содержимое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628708" y="2364378"/>
                <a:ext cx="3280083" cy="3816966"/>
              </a:xfrm>
              <a:blipFill rotWithShape="1">
                <a:blip r:embed="rId4"/>
                <a:stretch>
                  <a:fillRect l="-1859" t="-958" r="-26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Объект 7" descr="C:\Users\Admin\Pictures\grafik4.jpg"/>
          <p:cNvPicPr>
            <a:picLocks noGrp="1"/>
          </p:cNvPicPr>
          <p:nvPr>
            <p:ph sz="half"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3" y="2286000"/>
            <a:ext cx="6557554" cy="3788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 rtlCol="0">
                <a:normAutofit/>
              </a:bodyPr>
              <a:lstStyle/>
              <a:p>
                <a:pPr algn="ctr"/>
                <a:r>
                  <a:rPr lang="ru-RU" sz="3600" dirty="0"/>
                  <a:t>Решите систему уравнений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36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3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3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3600" i="1">
                                <a:latin typeface="Cambria Math"/>
                              </a:rPr>
                              <m:t>−6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+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𝑦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=2,</m:t>
                            </m:r>
                          </m:e>
                          <m:e>
                            <m:r>
                              <a:rPr lang="ru-RU" sz="3600" i="1">
                                <a:latin typeface="Cambria Math"/>
                              </a:rPr>
                              <m:t>𝑦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ru-RU" sz="36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3600" i="1">
                                    <a:latin typeface="Cambria Math"/>
                                  </a:rPr>
                                  <m:t>−3</m:t>
                                </m:r>
                              </m:e>
                            </m:rad>
                            <m:r>
                              <a:rPr lang="ru-RU" sz="3600" i="1">
                                <a:latin typeface="Cambria Math"/>
                              </a:rPr>
                              <m:t>=9.</m:t>
                            </m:r>
                          </m:e>
                        </m:eqArr>
                      </m:e>
                    </m:d>
                  </m:oMath>
                </a14:m>
                <a:endParaRPr lang="ru-RU" sz="72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858000" y="2560320"/>
            <a:ext cx="4349931" cy="3621023"/>
          </a:xfrm>
        </p:spPr>
        <p:txBody>
          <a:bodyPr/>
          <a:lstStyle/>
          <a:p>
            <a:pPr algn="just"/>
            <a:r>
              <a:rPr lang="ru-RU" dirty="0"/>
              <a:t>Во второй формуле для ввода выражения </a:t>
            </a:r>
            <a:r>
              <a:rPr lang="en-US" dirty="0"/>
              <a:t>x</a:t>
            </a:r>
            <a:r>
              <a:rPr lang="ru-RU" dirty="0"/>
              <a:t>-3 под корень воспользуемся соответствующей кнопкой на виртуальной </a:t>
            </a:r>
            <a:r>
              <a:rPr lang="ru-RU" dirty="0" smtClean="0"/>
              <a:t>клавиатуре.</a:t>
            </a:r>
            <a:endParaRPr lang="ru-RU" dirty="0"/>
          </a:p>
        </p:txBody>
      </p:sp>
      <p:pic>
        <p:nvPicPr>
          <p:cNvPr id="7" name="Объект 6" descr="C:\Users\Admin\Pictures\grafik5.jpg"/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2" y="2299063"/>
            <a:ext cx="6178731" cy="3540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82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 rtlCol="0">
                <a:normAutofit/>
              </a:bodyPr>
              <a:lstStyle/>
              <a:p>
                <a:pPr algn="ctr"/>
                <a:r>
                  <a:rPr lang="ru-RU" sz="3600" dirty="0"/>
                  <a:t>Решите систему уравнений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36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3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3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3600" i="1">
                                <a:latin typeface="Cambria Math"/>
                              </a:rPr>
                              <m:t>−6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+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𝑦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=2,</m:t>
                            </m:r>
                          </m:e>
                          <m:e>
                            <m:r>
                              <a:rPr lang="ru-RU" sz="3600" i="1">
                                <a:latin typeface="Cambria Math"/>
                              </a:rPr>
                              <m:t>𝑦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ru-RU" sz="36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3600" i="1">
                                    <a:latin typeface="Cambria Math"/>
                                  </a:rPr>
                                  <m:t>−3</m:t>
                                </m:r>
                              </m:e>
                            </m:rad>
                            <m:r>
                              <a:rPr lang="ru-RU" sz="3600" i="1">
                                <a:latin typeface="Cambria Math"/>
                              </a:rPr>
                              <m:t>=9.</m:t>
                            </m:r>
                          </m:e>
                        </m:eqArr>
                      </m:e>
                    </m:d>
                  </m:oMath>
                </a14:m>
                <a:endParaRPr lang="ru-RU" sz="72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7628708" y="3056708"/>
            <a:ext cx="3280083" cy="3124635"/>
          </a:xfrm>
        </p:spPr>
        <p:txBody>
          <a:bodyPr/>
          <a:lstStyle/>
          <a:p>
            <a:pPr algn="just"/>
            <a:r>
              <a:rPr lang="ru-RU" dirty="0"/>
              <a:t>(4;10) – координаты точки пересечения графиков функции, являются решением системы уравнений.</a:t>
            </a:r>
          </a:p>
          <a:p>
            <a:endParaRPr lang="ru-RU" dirty="0"/>
          </a:p>
        </p:txBody>
      </p:sp>
      <p:pic>
        <p:nvPicPr>
          <p:cNvPr id="6" name="Объект 5" descr="C:\Users\User\Desktop\rjya 2020\Новый точечный рисунок.bmp"/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08" y="1985554"/>
            <a:ext cx="6061166" cy="4336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534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sz="4000" dirty="0"/>
              <a:t>Решите неравенство </a:t>
            </a:r>
            <a:r>
              <a:rPr lang="en-US" sz="4000" dirty="0"/>
              <a:t>log</a:t>
            </a:r>
            <a:r>
              <a:rPr lang="ru-RU" sz="4000" baseline="-25000" dirty="0"/>
              <a:t>2</a:t>
            </a:r>
            <a:r>
              <a:rPr lang="ru-RU" sz="4000" dirty="0"/>
              <a:t>(</a:t>
            </a:r>
            <a:r>
              <a:rPr lang="en-US" sz="4000" dirty="0"/>
              <a:t>x</a:t>
            </a:r>
            <a:r>
              <a:rPr lang="ru-RU" sz="4000" dirty="0"/>
              <a:t>+1) + </a:t>
            </a:r>
            <a:r>
              <a:rPr lang="en-US" sz="4000" dirty="0"/>
              <a:t>log</a:t>
            </a:r>
            <a:r>
              <a:rPr lang="ru-RU" sz="4000" baseline="-25000" dirty="0"/>
              <a:t>3</a:t>
            </a:r>
            <a:r>
              <a:rPr lang="en-US" sz="4000" dirty="0"/>
              <a:t>x</a:t>
            </a:r>
            <a:r>
              <a:rPr lang="ru-RU" sz="4000" dirty="0"/>
              <a:t> ≤ 3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7262948" y="3657600"/>
            <a:ext cx="3645843" cy="2523744"/>
          </a:xfrm>
        </p:spPr>
        <p:txBody>
          <a:bodyPr/>
          <a:lstStyle/>
          <a:p>
            <a:r>
              <a:rPr lang="ru-RU" sz="2800" dirty="0"/>
              <a:t>Ответ. </a:t>
            </a:r>
            <a:r>
              <a:rPr lang="en-US" sz="2800" dirty="0"/>
              <a:t>x</a:t>
            </a:r>
            <a:r>
              <a:rPr lang="ru-RU" sz="2800" dirty="0"/>
              <a:t> є (0;3].</a:t>
            </a:r>
          </a:p>
          <a:p>
            <a:endParaRPr lang="ru-RU" dirty="0"/>
          </a:p>
        </p:txBody>
      </p:sp>
      <p:pic>
        <p:nvPicPr>
          <p:cNvPr id="7" name="Объект 6" descr="C:\Users\User\Desktop\rjya 2020\Новый точечный рисунок (2).bmp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" y="1907177"/>
            <a:ext cx="6309360" cy="4493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 rtlCol="0">
                <a:normAutofit/>
              </a:bodyPr>
              <a:lstStyle/>
              <a:p>
                <a:pPr algn="ctr"/>
                <a:r>
                  <a:rPr lang="ru-RU" sz="3600" dirty="0"/>
                  <a:t>Решите систему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36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3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3600" i="1">
                                <a:latin typeface="Cambria Math"/>
                              </a:rPr>
                              <m:t>+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𝑦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 ≥1,</m:t>
                            </m:r>
                          </m:e>
                          <m:e>
                            <m:r>
                              <a:rPr lang="ru-RU" sz="3600" i="1">
                                <a:latin typeface="Cambria Math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ru-RU" sz="3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3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3600" i="1">
                                <a:latin typeface="Cambria Math"/>
                              </a:rPr>
                              <m:t>+5</m:t>
                            </m:r>
                            <m:sSup>
                              <m:sSupPr>
                                <m:ctrlPr>
                                  <a:rPr lang="ru-RU" sz="3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3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3600" i="1">
                                <a:latin typeface="Cambria Math"/>
                              </a:rPr>
                              <m:t> ≤1.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7200" dirty="0"/>
                  <a:t> 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Содержимое 4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ru-RU" dirty="0"/>
                  <a:t>Рассмотрим </a:t>
                </a:r>
                <a14:m>
                  <m:oMath xmlns:m="http://schemas.openxmlformats.org/officeDocument/2006/math">
                    <m:r>
                      <a:rPr lang="ru-RU">
                        <a:latin typeface="Cambria Math"/>
                      </a:rPr>
                      <m:t>∆</m:t>
                    </m:r>
                  </m:oMath>
                </a14:m>
                <a:r>
                  <a:rPr lang="en-US" dirty="0"/>
                  <a:t>AOB</a:t>
                </a:r>
                <a:r>
                  <a:rPr lang="ru-RU" dirty="0"/>
                  <a:t>-прямоугольный: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𝐴𝑂</m:t>
                    </m:r>
                    <m:r>
                      <a:rPr lang="ru-RU" i="1">
                        <a:latin typeface="Cambria Math"/>
                      </a:rPr>
                      <m:t>=1, </m:t>
                    </m:r>
                    <m:r>
                      <a:rPr lang="ru-RU" i="1">
                        <a:latin typeface="Cambria Math"/>
                      </a:rPr>
                      <m:t>𝑂𝐵</m:t>
                    </m:r>
                    <m:r>
                      <a:rPr lang="ru-RU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, </m:t>
                    </m:r>
                    <m:r>
                      <a:rPr lang="ru-RU" i="1">
                        <a:latin typeface="Cambria Math"/>
                      </a:rPr>
                      <m:t>𝐴𝐵</m:t>
                    </m:r>
                    <m:r>
                      <a:rPr lang="ru-RU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  <a:p>
                <a:r>
                  <a:rPr lang="ru-RU" dirty="0"/>
                  <a:t>Рассмотрим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∆</m:t>
                    </m:r>
                    <m:r>
                      <a:rPr lang="ru-RU" i="1">
                        <a:latin typeface="Cambria Math"/>
                      </a:rPr>
                      <m:t>𝐴𝑂𝐵</m:t>
                    </m:r>
                    <m:r>
                      <a:rPr lang="ru-RU" i="1">
                        <a:latin typeface="Cambria Math"/>
                      </a:rPr>
                      <m:t>~∆</m:t>
                    </m:r>
                    <m:r>
                      <a:rPr lang="en-US" i="1">
                        <a:latin typeface="Cambria Math"/>
                      </a:rPr>
                      <m:t>𝑂𝑀𝐵</m:t>
                    </m:r>
                  </m:oMath>
                </a14:m>
                <a:r>
                  <a:rPr lang="ru-RU" dirty="0"/>
                  <a:t>: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𝐴𝐵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𝑂𝐵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𝐴𝑂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𝑂𝑀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𝑂𝐵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𝑀𝐵</m:t>
                        </m:r>
                      </m:den>
                    </m:f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𝑂𝑀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ru-RU" i="1">
                            <a:latin typeface="Cambria Math"/>
                          </a:rPr>
                          <m:t>𝑀𝐵</m:t>
                        </m:r>
                      </m:den>
                    </m:f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𝑂𝑀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𝑀𝐵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Содержимое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4"/>
                <a:stretch>
                  <a:fillRect l="-1084" t="-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 descr="C:\Users\User\Desktop\rjya 2020\Новый точечный рисунок (3).bmp"/>
          <p:cNvPicPr>
            <a:picLocks noGrp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1907177"/>
            <a:ext cx="6165668" cy="4820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 rtlCol="0">
                <a:normAutofit/>
              </a:bodyPr>
              <a:lstStyle/>
              <a:p>
                <a:pPr algn="ctr"/>
                <a:r>
                  <a:rPr lang="ru-RU" sz="3600" dirty="0"/>
                  <a:t>Решите систему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36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3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3600" i="1">
                                <a:latin typeface="Cambria Math"/>
                              </a:rPr>
                              <m:t>+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𝑦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 ≥1,</m:t>
                            </m:r>
                          </m:e>
                          <m:e>
                            <m:r>
                              <a:rPr lang="ru-RU" sz="3600" i="1">
                                <a:latin typeface="Cambria Math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ru-RU" sz="3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3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3600" i="1">
                                <a:latin typeface="Cambria Math"/>
                              </a:rPr>
                              <m:t>+5</m:t>
                            </m:r>
                            <m:sSup>
                              <m:sSupPr>
                                <m:ctrlPr>
                                  <a:rPr lang="ru-RU" sz="3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3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3600" i="1">
                                <a:latin typeface="Cambria Math"/>
                              </a:rPr>
                              <m:t> ≤1.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7200" dirty="0"/>
                  <a:t> 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Содержимое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415368" y="1907177"/>
                <a:ext cx="5406518" cy="4794069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∆</m:t>
                        </m:r>
                        <m:r>
                          <a:rPr lang="en-US" i="1">
                            <a:latin typeface="Cambria Math"/>
                          </a:rPr>
                          <m:t>𝑂𝑀𝐵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ru-RU" i="1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ru-RU" dirty="0"/>
                  <a:t> (половина произведения катетов)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∗</m:t>
                    </m:r>
                    <m:r>
                      <a:rPr lang="en-US" i="1">
                        <a:latin typeface="Cambria Math"/>
                      </a:rPr>
                      <m:t>𝑀𝐷</m:t>
                    </m:r>
                  </m:oMath>
                </a14:m>
                <a:r>
                  <a:rPr lang="en-US" i="1" dirty="0"/>
                  <a:t> </a:t>
                </a:r>
                <a:r>
                  <a:rPr lang="ru-RU" dirty="0"/>
                  <a:t>(половина произведения основания на высоту)</a:t>
                </a:r>
              </a:p>
              <a:p>
                <a:r>
                  <a:rPr lang="en-US" dirty="0"/>
                  <a:t>MD</a:t>
                </a:r>
                <a:r>
                  <a:rPr lang="ru-RU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/>
                  <a:t> = </a:t>
                </a:r>
                <a:r>
                  <a:rPr lang="en-US" dirty="0"/>
                  <a:t>y</a:t>
                </a:r>
                <a:r>
                  <a:rPr lang="ru-RU" dirty="0"/>
                  <a:t> (ордината искомых точек </a:t>
                </a:r>
                <a:r>
                  <a:rPr lang="en-US" dirty="0"/>
                  <a:t>M</a:t>
                </a:r>
                <a:r>
                  <a:rPr lang="ru-RU" dirty="0"/>
                  <a:t> и </a:t>
                </a:r>
                <a:r>
                  <a:rPr lang="en-US" dirty="0"/>
                  <a:t>N</a:t>
                </a:r>
                <a:r>
                  <a:rPr lang="ru-RU" dirty="0"/>
                  <a:t>).</a:t>
                </a:r>
              </a:p>
              <a:p>
                <a:r>
                  <a:rPr lang="ru-RU" dirty="0"/>
                  <a:t>Рассмотрим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∆</m:t>
                    </m:r>
                    <m:r>
                      <a:rPr lang="ru-RU" i="1">
                        <a:latin typeface="Cambria Math"/>
                      </a:rPr>
                      <m:t>𝐴𝑂𝐵</m:t>
                    </m:r>
                    <m:r>
                      <a:rPr lang="ru-RU" i="1">
                        <a:latin typeface="Cambria Math"/>
                      </a:rPr>
                      <m:t>~∆</m:t>
                    </m:r>
                    <m:r>
                      <a:rPr lang="ru-RU" i="1">
                        <a:latin typeface="Cambria Math"/>
                      </a:rPr>
                      <m:t>𝑂𝐷𝑀</m:t>
                    </m:r>
                  </m:oMath>
                </a14:m>
                <a:r>
                  <a:rPr lang="ru-RU" dirty="0"/>
                  <a:t>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𝐴𝐵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𝑂𝑀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𝐴𝑂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𝑂𝐷</m:t>
                        </m:r>
                      </m:den>
                    </m:f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5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𝑂𝐷</m:t>
                        </m:r>
                      </m:den>
                    </m:f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𝑂𝐷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/>
                  <a:t> (абсцисса точки </a:t>
                </a:r>
                <a:r>
                  <a:rPr lang="en-US" dirty="0"/>
                  <a:t>M</a:t>
                </a:r>
                <a:r>
                  <a:rPr lang="ru-RU" dirty="0"/>
                  <a:t>)</a:t>
                </a:r>
              </a:p>
              <a:p>
                <a:r>
                  <a:rPr lang="ru-RU" dirty="0"/>
                  <a:t>Абсцисса точки </a:t>
                </a:r>
                <a:r>
                  <a:rPr lang="en-US" dirty="0"/>
                  <a:t>N</a:t>
                </a:r>
                <a:r>
                  <a:rPr lang="ru-RU" dirty="0"/>
                  <a:t> равна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  <a:p>
                <a:r>
                  <a:rPr lang="ru-RU" dirty="0"/>
                  <a:t>Ответ.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ru-RU" i="1">
                                <a:latin typeface="Cambria Math"/>
                              </a:rPr>
                              <m:t>5</m:t>
                            </m:r>
                          </m:den>
                        </m:f>
                        <m:r>
                          <a:rPr lang="ru-RU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i="1">
                                <a:latin typeface="Cambria Math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ru-RU" i="1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ru-RU" i="1">
                                <a:latin typeface="Cambria Math"/>
                              </a:rPr>
                              <m:t>5</m:t>
                            </m:r>
                          </m:den>
                        </m:f>
                        <m:r>
                          <a:rPr lang="ru-RU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i="1">
                                <a:latin typeface="Cambria Math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ru-RU" i="1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Содержимое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415368" y="1907177"/>
                <a:ext cx="5406518" cy="4794069"/>
              </a:xfrm>
              <a:blipFill rotWithShape="1">
                <a:blip r:embed="rId4"/>
                <a:stretch>
                  <a:fillRect l="-225" t="-1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 descr="C:\Users\User\Desktop\rjya 2020\Новый точечный рисунок (3).bmp"/>
          <p:cNvPicPr>
            <a:picLocks noGrp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1907177"/>
            <a:ext cx="6165668" cy="4820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349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62902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0525619_TF03462902_TF03462902.potx" id="{BAC63EC1-72D2-48C1-B41B-534A4895C3B1}" vid="{6FF2C71A-6631-4AB1-81A9-F18F0A42702E}"/>
    </a:ext>
  </a:extLst>
</a:theme>
</file>

<file path=ppt/theme/theme2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tf03462902</Template>
  <TotalTime>77</TotalTime>
  <Words>542</Words>
  <Application>Microsoft Office PowerPoint</Application>
  <PresentationFormat>Произвольный</PresentationFormat>
  <Paragraphs>46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tf03462902</vt:lpstr>
      <vt:lpstr>ПРИМЕНЕНИЕ ГРАФИЧЕСКОГО МЕТОДА ДЛЯ РЕШЕНИЯ УРАВНЕНИЙ И НЕРАВЕНСТВ, ИХ СИСТЕМ.</vt:lpstr>
      <vt:lpstr>задание №18 демонстрационного варианта ЕГЭ 2020 года</vt:lpstr>
      <vt:lpstr>Для построения графиков будем использовать приложение Microsoft Mathematics</vt:lpstr>
      <vt:lpstr>Решите систему уравнений {█(x^2-6x+y=2,@y-√(x-3)=9.)┤</vt:lpstr>
      <vt:lpstr>Решите систему уравнений {█(x^2-6x+y=2,@y-√(x-3)=9.)┤</vt:lpstr>
      <vt:lpstr>Решите систему уравнений {█(x^2-6x+y=2,@y-√(x-3)=9.)┤</vt:lpstr>
      <vt:lpstr>Решите неравенство log2(x+1) + log3x ≤ 3.</vt:lpstr>
      <vt:lpstr>Решите систему неравенств {█(2|x|+y ≥1,@5x^2+5y^2  ≤1.)┤ </vt:lpstr>
      <vt:lpstr>Решите систему неравенств {█(2|x|+y ≥1,@5x^2+5y^2  ≤1.)┤ </vt:lpstr>
      <vt:lpstr>Важно!!!!  Компьютерные технологии стали неотъемлемой частью жизни современного человека. С переходом на новые стандарты в образовании современные школьники активно пользуются информационными ресурсами. Использование в обучении компьютерных программ безусловно облегчает и ускоряет учебный процесс,  но оно не должно полностью заменять самостоятельную работу школьника. Ученик должен уметь работать в компьютерной среде и вне ее. Только при таком условии возможно воспитать всесторонне грамотную и развитую личность.</vt:lpstr>
      <vt:lpstr>Спасибо за внимание!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Межпредметные связи на уроках геометрии в средней школе.</dc:title>
  <dc:creator>User</dc:creator>
  <cp:lastModifiedBy>User</cp:lastModifiedBy>
  <cp:revision>10</cp:revision>
  <dcterms:created xsi:type="dcterms:W3CDTF">2018-04-20T11:16:43Z</dcterms:created>
  <dcterms:modified xsi:type="dcterms:W3CDTF">2020-03-17T08:44:24Z</dcterms:modified>
</cp:coreProperties>
</file>