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7" r:id="rId5"/>
    <p:sldId id="268" r:id="rId6"/>
    <p:sldId id="270" r:id="rId7"/>
    <p:sldId id="269" r:id="rId8"/>
    <p:sldId id="259" r:id="rId9"/>
    <p:sldId id="260" r:id="rId10"/>
    <p:sldId id="271" r:id="rId11"/>
    <p:sldId id="261" r:id="rId12"/>
    <p:sldId id="262" r:id="rId13"/>
    <p:sldId id="272" r:id="rId14"/>
    <p:sldId id="273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9DB"/>
    <a:srgbClr val="1B1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7" autoAdjust="0"/>
    <p:restoredTop sz="90255" autoAdjust="0"/>
  </p:normalViewPr>
  <p:slideViewPr>
    <p:cSldViewPr snapToGrid="0">
      <p:cViewPr varScale="1">
        <p:scale>
          <a:sx n="100" d="100"/>
          <a:sy n="100" d="100"/>
        </p:scale>
        <p:origin x="255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8E550-6C3D-4C2E-8879-0B56300AD80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60701-F763-47AE-BE37-70627EE4D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99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0701-F763-47AE-BE37-70627EE4D85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918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771843"/>
            <a:ext cx="77724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9617" y="4794190"/>
            <a:ext cx="3565733" cy="7968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408522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C6439AA3-244C-474C-97E0-4221AB68A3E5}" type="datetimeFigureOut">
              <a:rPr lang="ru-RU" smtClean="0"/>
              <a:pPr/>
              <a:t>28.08.2020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7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2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45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82" y="1760434"/>
            <a:ext cx="8725256" cy="475146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4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21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Montserrat" panose="00000500000000000000" pitchFamily="2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2" y="297236"/>
            <a:ext cx="34141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8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4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69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4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4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4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82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80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575" y="457200"/>
            <a:ext cx="2818443" cy="1600200"/>
          </a:xfrm>
        </p:spPr>
        <p:txBody>
          <a:bodyPr anchor="b"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Montserrat" panose="00000500000000000000" pitchFamily="2" charset="-52"/>
              </a:defRPr>
            </a:lvl1pPr>
            <a:lvl2pPr>
              <a:defRPr sz="2800">
                <a:latin typeface="Montserrat" panose="00000500000000000000" pitchFamily="2" charset="-52"/>
              </a:defRPr>
            </a:lvl2pPr>
            <a:lvl3pPr>
              <a:defRPr sz="2400">
                <a:latin typeface="Montserrat" panose="00000500000000000000" pitchFamily="2" charset="-52"/>
              </a:defRPr>
            </a:lvl3pPr>
            <a:lvl4pPr>
              <a:defRPr sz="2000">
                <a:latin typeface="Montserrat" panose="00000500000000000000" pitchFamily="2" charset="-52"/>
              </a:defRPr>
            </a:lvl4pPr>
            <a:lvl5pPr>
              <a:defRPr sz="2000">
                <a:latin typeface="Montserrat" panose="00000500000000000000" pitchFamily="2" charset="-5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575" y="2057400"/>
            <a:ext cx="2818444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2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" y="109084"/>
            <a:ext cx="525398" cy="696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9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4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9AA3-244C-474C-97E0-4221AB68A3E5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8C032-D685-49F6-8935-38718760D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7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kdc.tversu" TargetMode="External"/><Relationship Id="rId7" Type="http://schemas.openxmlformats.org/officeDocument/2006/relationships/image" Target="../media/image16.jpeg"/><Relationship Id="rId2" Type="http://schemas.openxmlformats.org/officeDocument/2006/relationships/hyperlink" Target="https://vk.com/yyanzhim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feed?section=search&amp;q=#%D0%9E%D1%82%D0%BA%D1%80%D1%8B%D1%82%D0%B0%D1%8F%D0%A1%D1%82%D1%83%D0%B4%D0%B8%D1%8F" TargetMode="External"/><Relationship Id="rId5" Type="http://schemas.openxmlformats.org/officeDocument/2006/relationships/hyperlink" Target="https://vk.com/feed?section=search&amp;q=#%D0%A2%D0%B2%D0%BE%D1%80%D1%87%D0%B5%D1%81%D0%BA%D0%B8%D0%B9_%D0%A2%D0%B2%D0%93%D0%A3" TargetMode="External"/><Relationship Id="rId4" Type="http://schemas.openxmlformats.org/officeDocument/2006/relationships/hyperlink" Target="https://vk.com/feed?section=search&amp;q=#%D0%A2%D0%B2%D0%93%D0%A3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math.tversu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.me/joinchat/KUJBARleFvSdlpj3iP7BAg" TargetMode="External"/><Relationship Id="rId5" Type="http://schemas.openxmlformats.org/officeDocument/2006/relationships/hyperlink" Target="https://t.me/math_tvgu_official" TargetMode="External"/><Relationship Id="rId4" Type="http://schemas.openxmlformats.org/officeDocument/2006/relationships/hyperlink" Target="https://vk.com/tversumath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Graf.NA@tversu.ru" TargetMode="External"/><Relationship Id="rId3" Type="http://schemas.openxmlformats.org/officeDocument/2006/relationships/hyperlink" Target="mailto:Shapovalova.IA@tversu.ru" TargetMode="External"/><Relationship Id="rId7" Type="http://schemas.openxmlformats.org/officeDocument/2006/relationships/hyperlink" Target="mailto:Tsarkova.NA@tversu.ru" TargetMode="External"/><Relationship Id="rId2" Type="http://schemas.openxmlformats.org/officeDocument/2006/relationships/hyperlink" Target="mailto:Chemarina.YV@tversu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edchits.TP@tversu.ru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png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hapovalova.IA@tversu.ru" TargetMode="External"/><Relationship Id="rId2" Type="http://schemas.openxmlformats.org/officeDocument/2006/relationships/hyperlink" Target="mailto:Chemarina.YV@tversu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ikheev.SA@tversu.ru" TargetMode="External"/><Relationship Id="rId2" Type="http://schemas.openxmlformats.org/officeDocument/2006/relationships/hyperlink" Target="mailto:Tsvetkov.VP@tversu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ilovidov.AE@tversu.ru" TargetMode="External"/><Relationship Id="rId2" Type="http://schemas.openxmlformats.org/officeDocument/2006/relationships/hyperlink" Target="mailto:Golubev.AA@tversu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ocial@tversu.ru" TargetMode="External"/><Relationship Id="rId2" Type="http://schemas.openxmlformats.org/officeDocument/2006/relationships/hyperlink" Target="http://math.tversu.ru/websites/4/documents/5885/%D0%98%D0%BD%D1%84%D0%BE%D1%80%D0%BC%D0%B0%D1%86%D0%B8%D1%8F_%D0%B4%D0%BB%D1%8F_%D0%BF%D0%B5%D1%80%D0%B2%D0%BE%D0%BA%D1%83%D1%80%D1%81%D0%BD%D0%B8%D0%BA%D0%BE%D0%B2_2020.pdf?1598359012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vk.com/club8783427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1691696"/>
            <a:ext cx="7772400" cy="23876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4000" dirty="0" smtClean="0"/>
              <a:t>Добро пожаловать на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математический факультет!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18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6168" y="1672090"/>
            <a:ext cx="7772400" cy="23876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1554" y="347519"/>
            <a:ext cx="3359818" cy="59595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Стипендии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2277" y="1131259"/>
            <a:ext cx="8799095" cy="4895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</a:t>
            </a:r>
            <a:r>
              <a:rPr lang="ru-RU" sz="1400" dirty="0"/>
              <a:t>связи с тем, что всем студентам-первокурсникам, поступившим для обучения на бюджетную основу по очной форме, в первом полугодии как мера социальной поддержки выплачивается государственная академическая стипендия, каждому обучающемуся необходимо </a:t>
            </a:r>
            <a:r>
              <a:rPr lang="ru-RU" sz="1400" b="1" dirty="0"/>
              <a:t>лично в индивидуальном порядке</a:t>
            </a:r>
            <a:r>
              <a:rPr lang="ru-RU" sz="1400" dirty="0"/>
              <a:t> предоставить в бухгалтерию вуза (ректорат, </a:t>
            </a:r>
            <a:r>
              <a:rPr lang="ru-RU" sz="1400" dirty="0" err="1"/>
              <a:t>каб</a:t>
            </a:r>
            <a:r>
              <a:rPr lang="ru-RU" sz="1400" dirty="0"/>
              <a:t>. 14) реквизиты банковского счёта национальной платёжной системы МИР. Счета могут быть открыты в Сбербанке, </a:t>
            </a:r>
            <a:r>
              <a:rPr lang="ru-RU" sz="1400" dirty="0" err="1"/>
              <a:t>Альфа-банке</a:t>
            </a:r>
            <a:r>
              <a:rPr lang="ru-RU" sz="1400" dirty="0"/>
              <a:t> или банке ВТБ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Для тех, у кого уже есть карты, необходимо в банке взять реквизиты счёта (там должны быть указаны фамилия, имя, отчество обучающегося, наименование отделения банка, номер счёта) и предоставить их в бухгалтерию вуза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Для тех, кто не имеет карты, и планирует открыть её с Сбербанке, необходимо лично с паспортом обратиться в отделение Сбербанка на ул. </a:t>
            </a:r>
            <a:r>
              <a:rPr lang="ru-RU" sz="1400" dirty="0" err="1"/>
              <a:t>Трёхсвятская</a:t>
            </a:r>
            <a:r>
              <a:rPr lang="ru-RU" sz="1400" dirty="0"/>
              <a:t>, д.8, 1 этаж, окно 25, сообщить что вы являетесь обучающимся ТвГУ и желаете оформить карту МИР для стипендиальных выплат. Договор у ТвГУ заключён именно с этим отделением Сбербанка, поэтому открытая здесь карта будет обслуживаться банком без взимания платы (по картам, открытым в других отделениях, вопрос оплаты за услуги банка необходимо выяснять в самих отделениях</a:t>
            </a:r>
            <a:r>
              <a:rPr lang="ru-RU" sz="1400" dirty="0" smtClean="0"/>
              <a:t>).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Для желающих открыть карту в </a:t>
            </a:r>
            <a:r>
              <a:rPr lang="ru-RU" sz="1400" dirty="0" err="1"/>
              <a:t>Альфа-банке</a:t>
            </a:r>
            <a:r>
              <a:rPr lang="ru-RU" sz="1400" dirty="0"/>
              <a:t>, рекомендуем обращаться в отделение, расположенное на ул. Желябова, д.3 (напротив гимназии №12).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Для </a:t>
            </a:r>
            <a:r>
              <a:rPr lang="ru-RU" sz="1400" dirty="0"/>
              <a:t>желающих открыть карту в банке ВТБ, рекомендуем обращаться в отделение, расположенное на ул</a:t>
            </a:r>
            <a:r>
              <a:rPr lang="ru-RU" sz="1400" dirty="0" smtClean="0"/>
              <a:t>. </a:t>
            </a:r>
            <a:r>
              <a:rPr lang="ru-RU" sz="1400" dirty="0" err="1" smtClean="0"/>
              <a:t>Новоторжская</a:t>
            </a:r>
            <a:r>
              <a:rPr lang="ru-RU" sz="1400" dirty="0"/>
              <a:t>, д.12 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82648" y="405958"/>
            <a:ext cx="2845467" cy="59595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Воинский учёт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020" y="1258558"/>
            <a:ext cx="8349095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юношей (РФ), поступивших на 1 курс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очной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 (бакалавриат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магистратура,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специалитет) до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сентября необходимо прибыть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постановки на воинский учёт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отдел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ТвГУ!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себе иметь паспорт и воинский документ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военный билет или удостоверение гражданина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подлежащего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призыву на военную службу).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отдел находится по адресу: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Студенческий пер. 12, корпус «Б»,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312 (тел.  63-02-34)</a:t>
            </a:r>
          </a:p>
          <a:p>
            <a:pPr algn="just">
              <a:lnSpc>
                <a:spcPct val="115000"/>
              </a:lnSpc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постановке на воинский учёт подлежат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-Беларусь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-Казахстан;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-Туркменистан;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-Таджикистан;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-Армения,</a:t>
            </a:r>
          </a:p>
        </p:txBody>
      </p:sp>
    </p:spTree>
    <p:extLst>
      <p:ext uri="{BB962C8B-B14F-4D97-AF65-F5344CB8AC3E}">
        <p14:creationId xmlns:p14="http://schemas.microsoft.com/office/powerpoint/2010/main" val="219951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2084" y="366569"/>
            <a:ext cx="4756484" cy="59595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Праздничные мероприятия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4166" y="1405580"/>
            <a:ext cx="8141368" cy="10479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1 сентября 2020 г. состоятся организационные собрания для всех курсов и направлений. Явка на собрания обязательна. Для первокурсников необходимо иметь с собой </a:t>
            </a:r>
            <a:r>
              <a:rPr lang="ru-RU" dirty="0" smtClean="0"/>
              <a:t>паспорт и 6 цветных фотографий 3</a:t>
            </a:r>
            <a:r>
              <a:rPr lang="en-US" dirty="0" smtClean="0"/>
              <a:t>x4</a:t>
            </a:r>
            <a:r>
              <a:rPr lang="ru-RU" dirty="0" smtClean="0"/>
              <a:t>.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949821"/>
              </p:ext>
            </p:extLst>
          </p:nvPr>
        </p:nvGraphicFramePr>
        <p:xfrm>
          <a:off x="1123951" y="2965643"/>
          <a:ext cx="6315074" cy="23354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8852">
                  <a:extLst>
                    <a:ext uri="{9D8B030D-6E8A-4147-A177-3AD203B41FA5}">
                      <a16:colId xmlns:a16="http://schemas.microsoft.com/office/drawing/2014/main" val="159561540"/>
                    </a:ext>
                  </a:extLst>
                </a:gridCol>
                <a:gridCol w="1080556">
                  <a:extLst>
                    <a:ext uri="{9D8B030D-6E8A-4147-A177-3AD203B41FA5}">
                      <a16:colId xmlns:a16="http://schemas.microsoft.com/office/drawing/2014/main" val="2603931990"/>
                    </a:ext>
                  </a:extLst>
                </a:gridCol>
                <a:gridCol w="1175840">
                  <a:extLst>
                    <a:ext uri="{9D8B030D-6E8A-4147-A177-3AD203B41FA5}">
                      <a16:colId xmlns:a16="http://schemas.microsoft.com/office/drawing/2014/main" val="4026721735"/>
                    </a:ext>
                  </a:extLst>
                </a:gridCol>
                <a:gridCol w="2609826">
                  <a:extLst>
                    <a:ext uri="{9D8B030D-6E8A-4147-A177-3AD203B41FA5}">
                      <a16:colId xmlns:a16="http://schemas.microsoft.com/office/drawing/2014/main" val="3596869276"/>
                    </a:ext>
                  </a:extLst>
                </a:gridCol>
              </a:tblGrid>
              <a:tr h="189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группы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аудитория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ответственный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/>
                </a:tc>
                <a:extLst>
                  <a:ext uri="{0D108BD9-81ED-4DB2-BD59-A6C34878D82A}">
                    <a16:rowId xmlns:a16="http://schemas.microsoft.com/office/drawing/2014/main" val="2706793601"/>
                  </a:ext>
                </a:extLst>
              </a:tr>
              <a:tr h="18918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01.03.01 Математика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366677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10-30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Чемарина Ю.В., Шаповалова И.А., Миловидов А.Е.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/>
                </a:tc>
                <a:extLst>
                  <a:ext uri="{0D108BD9-81ED-4DB2-BD59-A6C34878D82A}">
                    <a16:rowId xmlns:a16="http://schemas.microsoft.com/office/drawing/2014/main" val="1790116498"/>
                  </a:ext>
                </a:extLst>
              </a:tr>
              <a:tr h="18918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02.03.01 Математика и компьютерные науки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414485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10-30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Чемарина Ю.В., Шаповалова И.А., Михеев С.А.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/>
                </a:tc>
                <a:extLst>
                  <a:ext uri="{0D108BD9-81ED-4DB2-BD59-A6C34878D82A}">
                    <a16:rowId xmlns:a16="http://schemas.microsoft.com/office/drawing/2014/main" val="14215241"/>
                  </a:ext>
                </a:extLst>
              </a:tr>
              <a:tr h="18918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10.05.01 Компьютерная безопасность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287091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14, 15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11-30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Чемарина Ю.В., Шаповалова И.А.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/>
                </a:tc>
                <a:extLst>
                  <a:ext uri="{0D108BD9-81ED-4DB2-BD59-A6C34878D82A}">
                    <a16:rowId xmlns:a16="http://schemas.microsoft.com/office/drawing/2014/main" val="2463724064"/>
                  </a:ext>
                </a:extLst>
              </a:tr>
              <a:tr h="18918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02.04.01 Математика и компьютерные науки (магистратура)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759480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11М, 12М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14-30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Чемарина Ю.В., Михеев С.А.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/>
                </a:tc>
                <a:extLst>
                  <a:ext uri="{0D108BD9-81ED-4DB2-BD59-A6C34878D82A}">
                    <a16:rowId xmlns:a16="http://schemas.microsoft.com/office/drawing/2014/main" val="1029802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9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2084" y="366569"/>
            <a:ext cx="4756484" cy="59595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Праздничные мероприятия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3375" y="1185386"/>
            <a:ext cx="848677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dirty="0" smtClean="0">
                <a:solidFill>
                  <a:schemeClr val="bg1"/>
                </a:solidFill>
              </a:rPr>
              <a:t>Программа:</a:t>
            </a:r>
            <a:endParaRPr lang="ru-RU" dirty="0">
              <a:solidFill>
                <a:schemeClr val="bg1"/>
              </a:solidFill>
            </a:endParaRP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Вступительное слово декана математического факультета Ю.В. </a:t>
            </a:r>
            <a:r>
              <a:rPr lang="ru-RU" dirty="0" err="1">
                <a:solidFill>
                  <a:schemeClr val="bg1"/>
                </a:solidFill>
              </a:rPr>
              <a:t>Чемариной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Поздравление от компании </a:t>
            </a:r>
            <a:r>
              <a:rPr lang="ru-RU" dirty="0" err="1">
                <a:solidFill>
                  <a:schemeClr val="bg1"/>
                </a:solidFill>
              </a:rPr>
              <a:t>Epam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Systems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Поздравление от проректора по цифровому развитию и информационным технологиям П.В. </a:t>
            </a:r>
            <a:r>
              <a:rPr lang="ru-RU" dirty="0" err="1">
                <a:solidFill>
                  <a:schemeClr val="bg1"/>
                </a:solidFill>
              </a:rPr>
              <a:t>Кратовича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Информирование студентов о функционирующей в ТвГУ электронной образовательной среде.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Поздравление от заместителя декана по учебной работе И.А. </a:t>
            </a:r>
            <a:r>
              <a:rPr lang="ru-RU" dirty="0" err="1">
                <a:solidFill>
                  <a:schemeClr val="bg1"/>
                </a:solidFill>
              </a:rPr>
              <a:t>Шаповаловой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Ознакомление с форматами обучения и инструктаж по профилактике </a:t>
            </a:r>
            <a:r>
              <a:rPr lang="ru-RU" dirty="0" err="1">
                <a:solidFill>
                  <a:schemeClr val="bg1"/>
                </a:solidFill>
              </a:rPr>
              <a:t>коронавирусной</a:t>
            </a:r>
            <a:r>
              <a:rPr lang="ru-RU" dirty="0">
                <a:solidFill>
                  <a:schemeClr val="bg1"/>
                </a:solidFill>
              </a:rPr>
              <a:t> инфекции.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Выступление представителей банков.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Общение с </a:t>
            </a:r>
            <a:r>
              <a:rPr lang="ru-RU" dirty="0" err="1">
                <a:solidFill>
                  <a:schemeClr val="bg1"/>
                </a:solidFill>
              </a:rPr>
              <a:t>тьюторами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Выборы старост групп.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0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2084" y="366569"/>
            <a:ext cx="4756484" cy="59595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Праздничные мероприятия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1" y="1122947"/>
            <a:ext cx="4577542" cy="43604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/>
              <a:t> </a:t>
            </a:r>
            <a:r>
              <a:rPr lang="ru-RU" sz="1400" dirty="0"/>
              <a:t>В день знаний, 1 сентября в 16:00 в прямом эфире свою работу начнет "Открытая студия" Тверского государственного университета.</a:t>
            </a:r>
            <a:br>
              <a:rPr lang="ru-RU" sz="1400" dirty="0"/>
            </a:br>
            <a:r>
              <a:rPr lang="ru-RU" sz="1400" dirty="0"/>
              <a:t>За кадром - метры проводов, десятки осветителей и камер, технические гении. В кадре - очаровательные ведущие, интересные гости, вокалисты университета и специальный гость - </a:t>
            </a:r>
            <a:r>
              <a:rPr lang="ru-RU" sz="1400" dirty="0">
                <a:hlinkClick r:id="rId2"/>
              </a:rPr>
              <a:t>группа "</a:t>
            </a:r>
            <a:r>
              <a:rPr lang="ru-RU" sz="1400" dirty="0" err="1">
                <a:hlinkClick r:id="rId2"/>
              </a:rPr>
              <a:t>Янжима</a:t>
            </a:r>
            <a:r>
              <a:rPr lang="ru-RU" sz="1400" dirty="0">
                <a:hlinkClick r:id="rId2"/>
              </a:rPr>
              <a:t>"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Гости эфира расскажут про студенческие объединения, студии и клубы, а также разыграют много крутых призов.</a:t>
            </a:r>
            <a:br>
              <a:rPr lang="ru-RU" sz="1400" dirty="0"/>
            </a:br>
            <a:r>
              <a:rPr lang="ru-RU" sz="1400" dirty="0"/>
              <a:t>Стать зрителем "Открытой студии" может любой человек, для этого нужно:</a:t>
            </a:r>
            <a:br>
              <a:rPr lang="ru-RU" sz="1400" dirty="0"/>
            </a:br>
            <a:r>
              <a:rPr lang="ru-RU" sz="1400" dirty="0"/>
              <a:t> зайти в группу </a:t>
            </a:r>
            <a:r>
              <a:rPr lang="ru-RU" sz="1400" dirty="0">
                <a:hlinkClick r:id="rId3"/>
              </a:rPr>
              <a:t>Культурно-досугового центра ТвГУ</a:t>
            </a:r>
            <a:r>
              <a:rPr lang="ru-RU" sz="1400" dirty="0"/>
              <a:t> </a:t>
            </a:r>
            <a:r>
              <a:rPr lang="ru-RU" sz="1400" dirty="0" err="1"/>
              <a:t>Вконтакте</a:t>
            </a:r>
            <a:r>
              <a:rPr lang="ru-RU" sz="1400" dirty="0"/>
              <a:t>;</a:t>
            </a:r>
            <a:br>
              <a:rPr lang="ru-RU" sz="1400" dirty="0"/>
            </a:br>
            <a:r>
              <a:rPr lang="ru-RU" sz="1400" dirty="0"/>
              <a:t> подключиться в прямой трансляции.</a:t>
            </a:r>
            <a:br>
              <a:rPr lang="ru-RU" sz="1400" dirty="0"/>
            </a:br>
            <a:r>
              <a:rPr lang="ru-RU" sz="1400" dirty="0"/>
              <a:t>Отличное настроение, призы и полезная информация о нашем ТвГУ вам гарантирована </a:t>
            </a:r>
            <a:br>
              <a:rPr lang="ru-RU" sz="1400" dirty="0"/>
            </a:br>
            <a:r>
              <a:rPr lang="ru-RU" sz="1400" dirty="0">
                <a:hlinkClick r:id="rId4"/>
              </a:rPr>
              <a:t>#ТвГУ</a:t>
            </a:r>
            <a:r>
              <a:rPr lang="ru-RU" sz="1400" dirty="0"/>
              <a:t> </a:t>
            </a:r>
            <a:r>
              <a:rPr lang="ru-RU" sz="1400" dirty="0">
                <a:hlinkClick r:id="rId5"/>
              </a:rPr>
              <a:t>#</a:t>
            </a:r>
            <a:r>
              <a:rPr lang="ru-RU" sz="1400" dirty="0" err="1">
                <a:hlinkClick r:id="rId5"/>
              </a:rPr>
              <a:t>Творческий_ТвГУ</a:t>
            </a:r>
            <a:r>
              <a:rPr lang="ru-RU" sz="1400" dirty="0"/>
              <a:t> </a:t>
            </a:r>
            <a:r>
              <a:rPr lang="ru-RU" sz="1400" dirty="0">
                <a:hlinkClick r:id="rId6"/>
              </a:rPr>
              <a:t>#</a:t>
            </a:r>
            <a:r>
              <a:rPr lang="ru-RU" sz="1400" dirty="0" err="1">
                <a:hlinkClick r:id="rId6"/>
              </a:rPr>
              <a:t>ОткрытаяСтудия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Original dda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94" y="1122947"/>
            <a:ext cx="3513052" cy="49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7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22545" y="4378685"/>
            <a:ext cx="7772400" cy="23876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92969" y="2903620"/>
            <a:ext cx="5454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3375" y="1185386"/>
            <a:ext cx="8486775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Математический факультет Тверского государственного университета — один из старейших факультетов в вузе. Подготовка математиков на нём ведётся с 1917 г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В разное время в университете преподавали такие известные математики </a:t>
            </a:r>
            <a:r>
              <a:rPr lang="ru-RU" dirty="0" smtClean="0">
                <a:solidFill>
                  <a:schemeClr val="bg1"/>
                </a:solidFill>
              </a:rPr>
              <a:t>как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В.М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Брадис</a:t>
            </a:r>
            <a:r>
              <a:rPr lang="ru-RU" dirty="0">
                <a:solidFill>
                  <a:schemeClr val="bg1"/>
                </a:solidFill>
              </a:rPr>
              <a:t>, П.П. </a:t>
            </a:r>
            <a:r>
              <a:rPr lang="ru-RU" dirty="0" err="1">
                <a:solidFill>
                  <a:schemeClr val="bg1"/>
                </a:solidFill>
              </a:rPr>
              <a:t>Коровкин</a:t>
            </a:r>
            <a:r>
              <a:rPr lang="ru-RU" dirty="0">
                <a:solidFill>
                  <a:schemeClr val="bg1"/>
                </a:solidFill>
              </a:rPr>
              <a:t>, В.Н. Никольский, А.И. </a:t>
            </a:r>
            <a:r>
              <a:rPr lang="ru-RU" dirty="0" err="1" smtClean="0">
                <a:solidFill>
                  <a:schemeClr val="bg1"/>
                </a:solidFill>
              </a:rPr>
              <a:t>Маркушевич</a:t>
            </a:r>
            <a:r>
              <a:rPr lang="ru-RU" dirty="0">
                <a:solidFill>
                  <a:schemeClr val="bg1"/>
                </a:solidFill>
              </a:rPr>
              <a:t>, А.М. Рубинов,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А.В</a:t>
            </a:r>
            <a:r>
              <a:rPr lang="ru-RU" dirty="0">
                <a:solidFill>
                  <a:schemeClr val="bg1"/>
                </a:solidFill>
              </a:rPr>
              <a:t>. Гладкий, Г.А. Смирнов, В.Г. </a:t>
            </a:r>
            <a:r>
              <a:rPr lang="ru-RU" dirty="0" err="1" smtClean="0">
                <a:solidFill>
                  <a:schemeClr val="bg1"/>
                </a:solidFill>
              </a:rPr>
              <a:t>Шеретов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В настоящее время </a:t>
            </a:r>
            <a:r>
              <a:rPr lang="ru-RU" dirty="0" smtClean="0">
                <a:solidFill>
                  <a:schemeClr val="bg1"/>
                </a:solidFill>
              </a:rPr>
              <a:t>математический факультет является </a:t>
            </a:r>
            <a:r>
              <a:rPr lang="ru-RU" dirty="0">
                <a:solidFill>
                  <a:schemeClr val="bg1"/>
                </a:solidFill>
              </a:rPr>
              <a:t>основным центром </a:t>
            </a:r>
            <a:r>
              <a:rPr lang="ru-RU" dirty="0" smtClean="0">
                <a:solidFill>
                  <a:schemeClr val="bg1"/>
                </a:solidFill>
              </a:rPr>
              <a:t>математического </a:t>
            </a:r>
            <a:r>
              <a:rPr lang="ru-RU" dirty="0">
                <a:solidFill>
                  <a:schemeClr val="bg1"/>
                </a:solidFill>
              </a:rPr>
              <a:t>образования в Твери и Тверской области, главным источником кадров высшей квалификации с высочайшим педагогическим и научным потенциалом.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Обучение студентов осуществляется по </a:t>
            </a:r>
            <a:r>
              <a:rPr lang="ru-RU" dirty="0" smtClean="0">
                <a:solidFill>
                  <a:schemeClr val="bg1"/>
                </a:solidFill>
              </a:rPr>
              <a:t>направлениям </a:t>
            </a:r>
            <a:r>
              <a:rPr lang="ru-RU" dirty="0">
                <a:solidFill>
                  <a:schemeClr val="bg1"/>
                </a:solidFill>
              </a:rPr>
              <a:t>«Математика»,  «Математика и компьютерные науки</a:t>
            </a:r>
            <a:r>
              <a:rPr lang="ru-RU" dirty="0" smtClean="0">
                <a:solidFill>
                  <a:schemeClr val="bg1"/>
                </a:solidFill>
              </a:rPr>
              <a:t>», </a:t>
            </a:r>
            <a:r>
              <a:rPr lang="ru-RU" dirty="0">
                <a:solidFill>
                  <a:schemeClr val="bg1"/>
                </a:solidFill>
              </a:rPr>
              <a:t>а также по специальности «Компьютерная безопасность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Каждое </a:t>
            </a:r>
            <a:r>
              <a:rPr lang="ru-RU" dirty="0">
                <a:solidFill>
                  <a:schemeClr val="bg1"/>
                </a:solidFill>
              </a:rPr>
              <a:t>направление подготовки и специальность закреплены за одной из четырёх </a:t>
            </a:r>
            <a:r>
              <a:rPr lang="ru-RU" dirty="0" smtClean="0">
                <a:solidFill>
                  <a:schemeClr val="bg1"/>
                </a:solidFill>
              </a:rPr>
              <a:t>кафедр: кафедрой математического анализа, кафедрой функционального анализа и геометрии, кафедрой общей математики и математической физики, кафедрой компьютерной безопасности и математических методов управления.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38674" y="366569"/>
            <a:ext cx="3959894" cy="59595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rgbClr val="FF0000"/>
                </a:solidFill>
              </a:rPr>
              <a:t>Контактная информация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9495" y="1382904"/>
            <a:ext cx="3935830" cy="2585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Адрес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: 170002, г. Тверь, Садовый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., д. 35, ауд. 221 (деканат), 3-й корпус университета.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Тел. деканата: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+7 (4822) 58-56-83</a:t>
            </a:r>
          </a:p>
          <a:p>
            <a:pPr>
              <a:lnSpc>
                <a:spcPct val="150000"/>
              </a:lnSpc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Email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: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math@tversu.ru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Сайт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http://math.tversu.ru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674" y="1394017"/>
            <a:ext cx="4038830" cy="257420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69495" y="4058036"/>
            <a:ext cx="6293845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Группа ВК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https://vk.com/tversumath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Telegram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канал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t.me/math_tvgu_official</a:t>
            </a:r>
            <a:endParaRPr lang="ru-RU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Горячая линия по дистанционному обучению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6"/>
              </a:rPr>
              <a:t>https://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6"/>
              </a:rPr>
              <a:t>t.me/joinchat/KUJBARleFvSdlpj3iP7BAg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0102" y="366569"/>
            <a:ext cx="2588466" cy="59595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Деканат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384911"/>
              </p:ext>
            </p:extLst>
          </p:nvPr>
        </p:nvGraphicFramePr>
        <p:xfrm>
          <a:off x="361619" y="1152998"/>
          <a:ext cx="8533059" cy="2041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0388">
                  <a:extLst>
                    <a:ext uri="{9D8B030D-6E8A-4147-A177-3AD203B41FA5}">
                      <a16:colId xmlns:a16="http://schemas.microsoft.com/office/drawing/2014/main" val="2453337139"/>
                    </a:ext>
                  </a:extLst>
                </a:gridCol>
                <a:gridCol w="2111433">
                  <a:extLst>
                    <a:ext uri="{9D8B030D-6E8A-4147-A177-3AD203B41FA5}">
                      <a16:colId xmlns:a16="http://schemas.microsoft.com/office/drawing/2014/main" val="69228012"/>
                    </a:ext>
                  </a:extLst>
                </a:gridCol>
                <a:gridCol w="2552007">
                  <a:extLst>
                    <a:ext uri="{9D8B030D-6E8A-4147-A177-3AD203B41FA5}">
                      <a16:colId xmlns:a16="http://schemas.microsoft.com/office/drawing/2014/main" val="2449896192"/>
                    </a:ext>
                  </a:extLst>
                </a:gridCol>
                <a:gridCol w="1679231">
                  <a:extLst>
                    <a:ext uri="{9D8B030D-6E8A-4147-A177-3AD203B41FA5}">
                      <a16:colId xmlns:a16="http://schemas.microsoft.com/office/drawing/2014/main" val="1707591130"/>
                    </a:ext>
                  </a:extLst>
                </a:gridCol>
              </a:tblGrid>
              <a:tr h="45400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ФИО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Должность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3136818692"/>
                  </a:ext>
                </a:extLst>
              </a:tr>
              <a:tr h="7465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Чемарина Юлия Владимировна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Декан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Chemarina.YV@tversu.ru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4214929824"/>
                  </a:ext>
                </a:extLst>
              </a:tr>
              <a:tr h="6002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Шаповалова Инна Анатольевна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Заместитель декана по учебной работе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Shapovalova.IA@tversu.ru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2744803576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521" y="1202501"/>
            <a:ext cx="893293" cy="11910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814" y="2138992"/>
            <a:ext cx="797357" cy="1063143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040164"/>
              </p:ext>
            </p:extLst>
          </p:nvPr>
        </p:nvGraphicFramePr>
        <p:xfrm>
          <a:off x="361617" y="3514299"/>
          <a:ext cx="8533060" cy="2404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265">
                  <a:extLst>
                    <a:ext uri="{9D8B030D-6E8A-4147-A177-3AD203B41FA5}">
                      <a16:colId xmlns:a16="http://schemas.microsoft.com/office/drawing/2014/main" val="2453337139"/>
                    </a:ext>
                  </a:extLst>
                </a:gridCol>
                <a:gridCol w="2133265">
                  <a:extLst>
                    <a:ext uri="{9D8B030D-6E8A-4147-A177-3AD203B41FA5}">
                      <a16:colId xmlns:a16="http://schemas.microsoft.com/office/drawing/2014/main" val="69228012"/>
                    </a:ext>
                  </a:extLst>
                </a:gridCol>
                <a:gridCol w="2603926">
                  <a:extLst>
                    <a:ext uri="{9D8B030D-6E8A-4147-A177-3AD203B41FA5}">
                      <a16:colId xmlns:a16="http://schemas.microsoft.com/office/drawing/2014/main" val="2449896192"/>
                    </a:ext>
                  </a:extLst>
                </a:gridCol>
                <a:gridCol w="1662604">
                  <a:extLst>
                    <a:ext uri="{9D8B030D-6E8A-4147-A177-3AD203B41FA5}">
                      <a16:colId xmlns:a16="http://schemas.microsoft.com/office/drawing/2014/main" val="1707591130"/>
                    </a:ext>
                  </a:extLst>
                </a:gridCol>
              </a:tblGrid>
              <a:tr h="45400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ФИО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Должность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3136818692"/>
                  </a:ext>
                </a:extLst>
              </a:tr>
              <a:tr h="7465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Редчиц Татьяна Петровна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Специалист по УМР деканата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Redchits.TP@tversu.ru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4214929824"/>
                  </a:ext>
                </a:extLst>
              </a:tr>
              <a:tr h="6002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Царькова Наталья Анатольевна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Специалист по УМР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Tsarkova.NA@tversu.ru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2744803576"/>
                  </a:ext>
                </a:extLst>
              </a:tr>
              <a:tr h="6002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Граф Наталья Александровна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Специалист по УМР деканата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Graf.NA@tversu.ru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2463757101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678" y="4210528"/>
            <a:ext cx="819744" cy="10929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522" y="3593254"/>
            <a:ext cx="781717" cy="10422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340" y="4896016"/>
            <a:ext cx="766083" cy="10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4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66357" y="290369"/>
            <a:ext cx="5589361" cy="909781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Направление подготовки </a:t>
            </a:r>
            <a:r>
              <a:rPr lang="ru-RU" b="1" dirty="0">
                <a:solidFill>
                  <a:srgbClr val="FF0000"/>
                </a:solidFill>
              </a:rPr>
              <a:t>10.05.01 Компьютерная </a:t>
            </a:r>
            <a:r>
              <a:rPr lang="ru-RU" b="1" dirty="0" smtClean="0">
                <a:solidFill>
                  <a:srgbClr val="FF0000"/>
                </a:solidFill>
              </a:rPr>
              <a:t>безопасность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949857"/>
              </p:ext>
            </p:extLst>
          </p:nvPr>
        </p:nvGraphicFramePr>
        <p:xfrm>
          <a:off x="461783" y="2419974"/>
          <a:ext cx="8533059" cy="28291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0388">
                  <a:extLst>
                    <a:ext uri="{9D8B030D-6E8A-4147-A177-3AD203B41FA5}">
                      <a16:colId xmlns:a16="http://schemas.microsoft.com/office/drawing/2014/main" val="2453337139"/>
                    </a:ext>
                  </a:extLst>
                </a:gridCol>
                <a:gridCol w="2111433">
                  <a:extLst>
                    <a:ext uri="{9D8B030D-6E8A-4147-A177-3AD203B41FA5}">
                      <a16:colId xmlns:a16="http://schemas.microsoft.com/office/drawing/2014/main" val="69228012"/>
                    </a:ext>
                  </a:extLst>
                </a:gridCol>
                <a:gridCol w="2552007">
                  <a:extLst>
                    <a:ext uri="{9D8B030D-6E8A-4147-A177-3AD203B41FA5}">
                      <a16:colId xmlns:a16="http://schemas.microsoft.com/office/drawing/2014/main" val="2449896192"/>
                    </a:ext>
                  </a:extLst>
                </a:gridCol>
                <a:gridCol w="1679231">
                  <a:extLst>
                    <a:ext uri="{9D8B030D-6E8A-4147-A177-3AD203B41FA5}">
                      <a16:colId xmlns:a16="http://schemas.microsoft.com/office/drawing/2014/main" val="1707591130"/>
                    </a:ext>
                  </a:extLst>
                </a:gridCol>
              </a:tblGrid>
              <a:tr h="78554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ФИО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3136818692"/>
                  </a:ext>
                </a:extLst>
              </a:tr>
              <a:tr h="10050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Чемарина Юлия Владимировна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Руководитель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Chemarina.YV@tversu.ru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4214929824"/>
                  </a:ext>
                </a:extLst>
              </a:tr>
              <a:tr h="10386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Шаповалова Инна Анатольевна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Тьютор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курса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Shapovalova.IA@tversu.ru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2744803576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24" y="2982850"/>
            <a:ext cx="893293" cy="11910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2293" y="4188371"/>
            <a:ext cx="792549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09455" y="366569"/>
            <a:ext cx="5689113" cy="91616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rgbClr val="FF0000"/>
                </a:solidFill>
              </a:rPr>
              <a:t>Направление подготовки 02.03.01 Математика и компьютерные науки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892161"/>
              </p:ext>
            </p:extLst>
          </p:nvPr>
        </p:nvGraphicFramePr>
        <p:xfrm>
          <a:off x="378244" y="2089663"/>
          <a:ext cx="8533059" cy="3272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0388">
                  <a:extLst>
                    <a:ext uri="{9D8B030D-6E8A-4147-A177-3AD203B41FA5}">
                      <a16:colId xmlns:a16="http://schemas.microsoft.com/office/drawing/2014/main" val="2453337139"/>
                    </a:ext>
                  </a:extLst>
                </a:gridCol>
                <a:gridCol w="2111433">
                  <a:extLst>
                    <a:ext uri="{9D8B030D-6E8A-4147-A177-3AD203B41FA5}">
                      <a16:colId xmlns:a16="http://schemas.microsoft.com/office/drawing/2014/main" val="69228012"/>
                    </a:ext>
                  </a:extLst>
                </a:gridCol>
                <a:gridCol w="2552007">
                  <a:extLst>
                    <a:ext uri="{9D8B030D-6E8A-4147-A177-3AD203B41FA5}">
                      <a16:colId xmlns:a16="http://schemas.microsoft.com/office/drawing/2014/main" val="2449896192"/>
                    </a:ext>
                  </a:extLst>
                </a:gridCol>
                <a:gridCol w="1679231">
                  <a:extLst>
                    <a:ext uri="{9D8B030D-6E8A-4147-A177-3AD203B41FA5}">
                      <a16:colId xmlns:a16="http://schemas.microsoft.com/office/drawing/2014/main" val="1707591130"/>
                    </a:ext>
                  </a:extLst>
                </a:gridCol>
              </a:tblGrid>
              <a:tr h="4540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ФИО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3136818692"/>
                  </a:ext>
                </a:extLst>
              </a:tr>
              <a:tr h="10891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Цветков Виктор Павлович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Руководитель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Tsvetkov.VP@tversu.ru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2744803576"/>
                  </a:ext>
                </a:extLst>
              </a:tr>
              <a:tr h="17288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Михеев Сергей Александрович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Тьютор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курса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Mikheev.SA@tversu.ru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128144667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190" y="2115849"/>
            <a:ext cx="1165860" cy="15544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6099" y="3696515"/>
            <a:ext cx="1245204" cy="16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2211" y="366569"/>
            <a:ext cx="5456357" cy="104659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rgbClr val="FF0000"/>
                </a:solidFill>
              </a:rPr>
              <a:t>Направление подготовки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01.03.01 </a:t>
            </a:r>
            <a:r>
              <a:rPr lang="ru-RU" b="1" dirty="0">
                <a:solidFill>
                  <a:srgbClr val="FF0000"/>
                </a:solidFill>
              </a:rPr>
              <a:t>Математика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655379"/>
              </p:ext>
            </p:extLst>
          </p:nvPr>
        </p:nvGraphicFramePr>
        <p:xfrm>
          <a:off x="248320" y="2011681"/>
          <a:ext cx="8533059" cy="3300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0388">
                  <a:extLst>
                    <a:ext uri="{9D8B030D-6E8A-4147-A177-3AD203B41FA5}">
                      <a16:colId xmlns:a16="http://schemas.microsoft.com/office/drawing/2014/main" val="2453337139"/>
                    </a:ext>
                  </a:extLst>
                </a:gridCol>
                <a:gridCol w="2111433">
                  <a:extLst>
                    <a:ext uri="{9D8B030D-6E8A-4147-A177-3AD203B41FA5}">
                      <a16:colId xmlns:a16="http://schemas.microsoft.com/office/drawing/2014/main" val="69228012"/>
                    </a:ext>
                  </a:extLst>
                </a:gridCol>
                <a:gridCol w="2552007">
                  <a:extLst>
                    <a:ext uri="{9D8B030D-6E8A-4147-A177-3AD203B41FA5}">
                      <a16:colId xmlns:a16="http://schemas.microsoft.com/office/drawing/2014/main" val="2449896192"/>
                    </a:ext>
                  </a:extLst>
                </a:gridCol>
                <a:gridCol w="1679231">
                  <a:extLst>
                    <a:ext uri="{9D8B030D-6E8A-4147-A177-3AD203B41FA5}">
                      <a16:colId xmlns:a16="http://schemas.microsoft.com/office/drawing/2014/main" val="1707591130"/>
                    </a:ext>
                  </a:extLst>
                </a:gridCol>
              </a:tblGrid>
              <a:tr h="42981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ФИО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3136818692"/>
                  </a:ext>
                </a:extLst>
              </a:tr>
              <a:tr h="1046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Голубев Александр Анатольевич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Руководитель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Golubev.AA@tversu.ru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2744803576"/>
                  </a:ext>
                </a:extLst>
              </a:tr>
              <a:tr h="1823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Миловидов Алексей Евгеньевич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Тьютор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курса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Milovidov.AE@tversu.ru</a:t>
                      </a:r>
                      <a:endParaRPr lang="ru-RU" dirty="0"/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128144667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695" y="2011681"/>
            <a:ext cx="1085479" cy="144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31967" t="18084" r="15372" b="118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72100" y="664547"/>
            <a:ext cx="3340768" cy="595957"/>
          </a:xfrm>
          <a:solidFill>
            <a:srgbClr val="0959DB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Студенческий актив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2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6168" y="1672090"/>
            <a:ext cx="7772400" cy="23876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91326" y="366569"/>
            <a:ext cx="1807242" cy="59595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Стипендии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2277" y="1131259"/>
            <a:ext cx="8799095" cy="511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Виды выплат: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государственная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академическая  стипендия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(выплачивается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всем  студентам  первого  курса,  обучающимся  в 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бакалавриате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специалитете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в размере 1850 руб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.)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государственная  социальная стипендия;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атериальная помощь.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Полная информация по стипендиям и социальным выплатам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  вопросам  назначения  государственной  социальной  стипендии, материальной  помощи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обращаться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 службу  социальной  поддержки 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как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лично (Студенческий пер., д.13, корп. «А», ком. 406, 407),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так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 по телефонам (34-25-64, 34-47-90).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 электронной почте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social@tversu.ru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через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виртуальную  приемную  на  сайте  ТвГУ http://university.tversu.ru  (не  забыв  адресовать  вопрос  в  службу  социальной поддержки).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группе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ВКонтакте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по адресу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http://vk.com/club87834278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1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FAE838A4-2623-4C8B-84EE-190EE01FC9F0}" vid="{6AE12033-44F5-49AE-9258-1A8D30BD5C9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ТвГУ</Template>
  <TotalTime>390</TotalTime>
  <Words>505</Words>
  <Application>Microsoft Office PowerPoint</Application>
  <PresentationFormat>Экран (4:3)</PresentationFormat>
  <Paragraphs>155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Times New Roman</vt:lpstr>
      <vt:lpstr>Тема Office</vt:lpstr>
      <vt:lpstr>Добро пожаловать на математический факультет!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UralSOFT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показателям эффективности математического факультета</dc:title>
  <dc:creator>User</dc:creator>
  <cp:lastModifiedBy>User</cp:lastModifiedBy>
  <cp:revision>54</cp:revision>
  <dcterms:created xsi:type="dcterms:W3CDTF">2020-01-26T19:47:11Z</dcterms:created>
  <dcterms:modified xsi:type="dcterms:W3CDTF">2020-08-27T21:28:30Z</dcterms:modified>
</cp:coreProperties>
</file>