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0" r:id="rId5"/>
    <p:sldId id="262" r:id="rId6"/>
    <p:sldId id="258" r:id="rId7"/>
    <p:sldId id="259" r:id="rId8"/>
    <p:sldId id="265" r:id="rId9"/>
    <p:sldId id="263" r:id="rId10"/>
    <p:sldId id="266" r:id="rId11"/>
    <p:sldId id="267" r:id="rId12"/>
    <p:sldId id="269" r:id="rId13"/>
    <p:sldId id="268" r:id="rId14"/>
    <p:sldId id="26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9B1849-057D-4344-AC37-605698F4F7A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5037233-4BBA-4448-84D3-02BF63982BC0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4000" dirty="0" err="1"/>
            <a:t>Програм</a:t>
          </a:r>
          <a:r>
            <a:rPr lang="en-US" sz="4000" dirty="0"/>
            <a:t>-</a:t>
          </a:r>
          <a:r>
            <a:rPr lang="ru-RU" sz="4000" dirty="0" err="1"/>
            <a:t>мирование</a:t>
          </a:r>
          <a:endParaRPr lang="ru-RU" sz="4000" dirty="0"/>
        </a:p>
      </dgm:t>
    </dgm:pt>
    <dgm:pt modelId="{4B883342-55CF-4240-B73F-0E0997192BCF}" type="parTrans" cxnId="{BCB70AAC-B49F-4581-9F06-F535049B3AE8}">
      <dgm:prSet/>
      <dgm:spPr/>
      <dgm:t>
        <a:bodyPr/>
        <a:lstStyle/>
        <a:p>
          <a:endParaRPr lang="ru-RU"/>
        </a:p>
      </dgm:t>
    </dgm:pt>
    <dgm:pt modelId="{A532CD42-6AED-4EDD-8080-59DF9EFFF200}" type="sibTrans" cxnId="{BCB70AAC-B49F-4581-9F06-F535049B3AE8}">
      <dgm:prSet/>
      <dgm:spPr/>
      <dgm:t>
        <a:bodyPr/>
        <a:lstStyle/>
        <a:p>
          <a:endParaRPr lang="ru-RU"/>
        </a:p>
      </dgm:t>
    </dgm:pt>
    <dgm:pt modelId="{833811D1-75B4-4782-86EF-49B7B3B3EB97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3600" dirty="0"/>
            <a:t>Компьютерные науки</a:t>
          </a:r>
        </a:p>
      </dgm:t>
    </dgm:pt>
    <dgm:pt modelId="{54134FDF-BDDE-4C7B-9821-EFBD441E8432}" type="parTrans" cxnId="{384423FA-89DA-4E0C-8C02-2CB927DBBC04}">
      <dgm:prSet/>
      <dgm:spPr/>
      <dgm:t>
        <a:bodyPr/>
        <a:lstStyle/>
        <a:p>
          <a:endParaRPr lang="ru-RU"/>
        </a:p>
      </dgm:t>
    </dgm:pt>
    <dgm:pt modelId="{60CE298E-CA8F-47CA-A626-528C80693FA3}" type="sibTrans" cxnId="{384423FA-89DA-4E0C-8C02-2CB927DBBC04}">
      <dgm:prSet/>
      <dgm:spPr/>
      <dgm:t>
        <a:bodyPr/>
        <a:lstStyle/>
        <a:p>
          <a:endParaRPr lang="ru-RU"/>
        </a:p>
      </dgm:t>
    </dgm:pt>
    <dgm:pt modelId="{009B676B-0ABD-433A-A8A2-0A014DA953EE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4000" dirty="0"/>
            <a:t>Классическая математика</a:t>
          </a:r>
        </a:p>
      </dgm:t>
    </dgm:pt>
    <dgm:pt modelId="{D4DAF684-45A1-4EE6-AF52-D5411D2268E5}" type="parTrans" cxnId="{A63BFA52-CF59-473B-9065-2E2CA80CEAC9}">
      <dgm:prSet/>
      <dgm:spPr/>
      <dgm:t>
        <a:bodyPr/>
        <a:lstStyle/>
        <a:p>
          <a:endParaRPr lang="ru-RU"/>
        </a:p>
      </dgm:t>
    </dgm:pt>
    <dgm:pt modelId="{C65CB18D-781B-4657-BFC5-5CD08855D6CE}" type="sibTrans" cxnId="{A63BFA52-CF59-473B-9065-2E2CA80CEAC9}">
      <dgm:prSet/>
      <dgm:spPr/>
      <dgm:t>
        <a:bodyPr/>
        <a:lstStyle/>
        <a:p>
          <a:endParaRPr lang="ru-RU"/>
        </a:p>
      </dgm:t>
    </dgm:pt>
    <dgm:pt modelId="{A4F9057E-A7FC-45B9-A82D-16921AB1AEB8}" type="pres">
      <dgm:prSet presAssocID="{E09B1849-057D-4344-AC37-605698F4F7AE}" presName="Name0" presStyleCnt="0">
        <dgm:presLayoutVars>
          <dgm:dir/>
          <dgm:animLvl val="lvl"/>
          <dgm:resizeHandles val="exact"/>
        </dgm:presLayoutVars>
      </dgm:prSet>
      <dgm:spPr/>
    </dgm:pt>
    <dgm:pt modelId="{37E5885B-3381-4504-BCA0-740828499F3D}" type="pres">
      <dgm:prSet presAssocID="{05037233-4BBA-4448-84D3-02BF63982BC0}" presName="Name8" presStyleCnt="0"/>
      <dgm:spPr/>
    </dgm:pt>
    <dgm:pt modelId="{7478E425-0BB6-4236-B13C-7372777B8CFC}" type="pres">
      <dgm:prSet presAssocID="{05037233-4BBA-4448-84D3-02BF63982BC0}" presName="level" presStyleLbl="node1" presStyleIdx="0" presStyleCnt="3" custScaleX="100328" custLinFactNeighborX="-1352" custLinFactNeighborY="24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60C93-0277-4E77-BCB5-670AE4B34BFB}" type="pres">
      <dgm:prSet presAssocID="{05037233-4BBA-4448-84D3-02BF63982B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93BB4-F19C-4042-92F2-A332A94EA078}" type="pres">
      <dgm:prSet presAssocID="{833811D1-75B4-4782-86EF-49B7B3B3EB97}" presName="Name8" presStyleCnt="0"/>
      <dgm:spPr/>
    </dgm:pt>
    <dgm:pt modelId="{93462B3B-582D-4190-A303-B60C39FCF8A0}" type="pres">
      <dgm:prSet presAssocID="{833811D1-75B4-4782-86EF-49B7B3B3EB9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C29827-F65E-4B63-8275-21855B97493F}" type="pres">
      <dgm:prSet presAssocID="{833811D1-75B4-4782-86EF-49B7B3B3EB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BA5BC-6879-49E9-B091-961C42B7A48B}" type="pres">
      <dgm:prSet presAssocID="{009B676B-0ABD-433A-A8A2-0A014DA953EE}" presName="Name8" presStyleCnt="0"/>
      <dgm:spPr/>
    </dgm:pt>
    <dgm:pt modelId="{E4665FA4-23B2-4F7B-8042-F5F4014CA02D}" type="pres">
      <dgm:prSet presAssocID="{009B676B-0ABD-433A-A8A2-0A014DA953E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B2303-8371-44C5-8908-9494755BCEDF}" type="pres">
      <dgm:prSet presAssocID="{009B676B-0ABD-433A-A8A2-0A014DA953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100341-63FE-4F4D-9002-EDE4FFBD69B8}" type="presOf" srcId="{833811D1-75B4-4782-86EF-49B7B3B3EB97}" destId="{FCC29827-F65E-4B63-8275-21855B97493F}" srcOrd="1" destOrd="0" presId="urn:microsoft.com/office/officeart/2005/8/layout/pyramid1"/>
    <dgm:cxn modelId="{5C283046-B95E-42DA-8BD2-F83C057A9A1E}" type="presOf" srcId="{009B676B-0ABD-433A-A8A2-0A014DA953EE}" destId="{E4665FA4-23B2-4F7B-8042-F5F4014CA02D}" srcOrd="0" destOrd="0" presId="urn:microsoft.com/office/officeart/2005/8/layout/pyramid1"/>
    <dgm:cxn modelId="{A63BFA52-CF59-473B-9065-2E2CA80CEAC9}" srcId="{E09B1849-057D-4344-AC37-605698F4F7AE}" destId="{009B676B-0ABD-433A-A8A2-0A014DA953EE}" srcOrd="2" destOrd="0" parTransId="{D4DAF684-45A1-4EE6-AF52-D5411D2268E5}" sibTransId="{C65CB18D-781B-4657-BFC5-5CD08855D6CE}"/>
    <dgm:cxn modelId="{31E73F21-2125-4EB2-9DD6-B8FA3C67BC35}" type="presOf" srcId="{05037233-4BBA-4448-84D3-02BF63982BC0}" destId="{7478E425-0BB6-4236-B13C-7372777B8CFC}" srcOrd="0" destOrd="0" presId="urn:microsoft.com/office/officeart/2005/8/layout/pyramid1"/>
    <dgm:cxn modelId="{BAC0CBDA-627E-44FD-993D-124CF846562E}" type="presOf" srcId="{009B676B-0ABD-433A-A8A2-0A014DA953EE}" destId="{193B2303-8371-44C5-8908-9494755BCEDF}" srcOrd="1" destOrd="0" presId="urn:microsoft.com/office/officeart/2005/8/layout/pyramid1"/>
    <dgm:cxn modelId="{ACE323EF-3D4F-4154-87C5-B0941AA61DE6}" type="presOf" srcId="{E09B1849-057D-4344-AC37-605698F4F7AE}" destId="{A4F9057E-A7FC-45B9-A82D-16921AB1AEB8}" srcOrd="0" destOrd="0" presId="urn:microsoft.com/office/officeart/2005/8/layout/pyramid1"/>
    <dgm:cxn modelId="{BCB70AAC-B49F-4581-9F06-F535049B3AE8}" srcId="{E09B1849-057D-4344-AC37-605698F4F7AE}" destId="{05037233-4BBA-4448-84D3-02BF63982BC0}" srcOrd="0" destOrd="0" parTransId="{4B883342-55CF-4240-B73F-0E0997192BCF}" sibTransId="{A532CD42-6AED-4EDD-8080-59DF9EFFF200}"/>
    <dgm:cxn modelId="{E84F667B-EBCB-4F9A-B381-9C90620476AB}" type="presOf" srcId="{05037233-4BBA-4448-84D3-02BF63982BC0}" destId="{50C60C93-0277-4E77-BCB5-670AE4B34BFB}" srcOrd="1" destOrd="0" presId="urn:microsoft.com/office/officeart/2005/8/layout/pyramid1"/>
    <dgm:cxn modelId="{384423FA-89DA-4E0C-8C02-2CB927DBBC04}" srcId="{E09B1849-057D-4344-AC37-605698F4F7AE}" destId="{833811D1-75B4-4782-86EF-49B7B3B3EB97}" srcOrd="1" destOrd="0" parTransId="{54134FDF-BDDE-4C7B-9821-EFBD441E8432}" sibTransId="{60CE298E-CA8F-47CA-A626-528C80693FA3}"/>
    <dgm:cxn modelId="{74A49B5E-993D-464D-8F7D-93EB10BDCDB9}" type="presOf" srcId="{833811D1-75B4-4782-86EF-49B7B3B3EB97}" destId="{93462B3B-582D-4190-A303-B60C39FCF8A0}" srcOrd="0" destOrd="0" presId="urn:microsoft.com/office/officeart/2005/8/layout/pyramid1"/>
    <dgm:cxn modelId="{D9799F89-83DA-4D1B-84C4-C61E4806F7CF}" type="presParOf" srcId="{A4F9057E-A7FC-45B9-A82D-16921AB1AEB8}" destId="{37E5885B-3381-4504-BCA0-740828499F3D}" srcOrd="0" destOrd="0" presId="urn:microsoft.com/office/officeart/2005/8/layout/pyramid1"/>
    <dgm:cxn modelId="{70CDC1EF-5464-494C-88BF-3FD72C65800F}" type="presParOf" srcId="{37E5885B-3381-4504-BCA0-740828499F3D}" destId="{7478E425-0BB6-4236-B13C-7372777B8CFC}" srcOrd="0" destOrd="0" presId="urn:microsoft.com/office/officeart/2005/8/layout/pyramid1"/>
    <dgm:cxn modelId="{3E2235D7-2F77-4971-AB4C-53E7F99B836B}" type="presParOf" srcId="{37E5885B-3381-4504-BCA0-740828499F3D}" destId="{50C60C93-0277-4E77-BCB5-670AE4B34BFB}" srcOrd="1" destOrd="0" presId="urn:microsoft.com/office/officeart/2005/8/layout/pyramid1"/>
    <dgm:cxn modelId="{71307360-46C1-42D8-B83E-05CF32E251AB}" type="presParOf" srcId="{A4F9057E-A7FC-45B9-A82D-16921AB1AEB8}" destId="{48E93BB4-F19C-4042-92F2-A332A94EA078}" srcOrd="1" destOrd="0" presId="urn:microsoft.com/office/officeart/2005/8/layout/pyramid1"/>
    <dgm:cxn modelId="{8E533785-8B2C-4B9E-AF25-8808BC79B6F8}" type="presParOf" srcId="{48E93BB4-F19C-4042-92F2-A332A94EA078}" destId="{93462B3B-582D-4190-A303-B60C39FCF8A0}" srcOrd="0" destOrd="0" presId="urn:microsoft.com/office/officeart/2005/8/layout/pyramid1"/>
    <dgm:cxn modelId="{E6A5E2BB-852C-4041-A307-7A61DA662129}" type="presParOf" srcId="{48E93BB4-F19C-4042-92F2-A332A94EA078}" destId="{FCC29827-F65E-4B63-8275-21855B97493F}" srcOrd="1" destOrd="0" presId="urn:microsoft.com/office/officeart/2005/8/layout/pyramid1"/>
    <dgm:cxn modelId="{B6107787-00EF-4FDA-886A-BB881DBBFC9E}" type="presParOf" srcId="{A4F9057E-A7FC-45B9-A82D-16921AB1AEB8}" destId="{0FABA5BC-6879-49E9-B091-961C42B7A48B}" srcOrd="2" destOrd="0" presId="urn:microsoft.com/office/officeart/2005/8/layout/pyramid1"/>
    <dgm:cxn modelId="{189532D4-7696-4767-A4ED-5C7DDFCA8D72}" type="presParOf" srcId="{0FABA5BC-6879-49E9-B091-961C42B7A48B}" destId="{E4665FA4-23B2-4F7B-8042-F5F4014CA02D}" srcOrd="0" destOrd="0" presId="urn:microsoft.com/office/officeart/2005/8/layout/pyramid1"/>
    <dgm:cxn modelId="{610C8962-E727-4207-A147-AB720E3225EC}" type="presParOf" srcId="{0FABA5BC-6879-49E9-B091-961C42B7A48B}" destId="{193B2303-8371-44C5-8908-9494755BCED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F2891B-4C8C-499C-BFCF-9CA7F4C27EA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FD825B7-52B9-4598-9A39-532934EFD498}">
      <dgm:prSet phldrT="[Текст]"/>
      <dgm:spPr/>
      <dgm:t>
        <a:bodyPr/>
        <a:lstStyle/>
        <a:p>
          <a:r>
            <a:rPr lang="ru-RU" dirty="0"/>
            <a:t>Бакалавриат Программа Математическое и компьютерное моделирование</a:t>
          </a:r>
        </a:p>
      </dgm:t>
    </dgm:pt>
    <dgm:pt modelId="{70418BA1-BEFF-4730-BD3A-9668CC9917C1}" type="parTrans" cxnId="{C0181D67-C8C8-45B6-A86A-272BAC956B2E}">
      <dgm:prSet/>
      <dgm:spPr/>
      <dgm:t>
        <a:bodyPr/>
        <a:lstStyle/>
        <a:p>
          <a:endParaRPr lang="ru-RU"/>
        </a:p>
      </dgm:t>
    </dgm:pt>
    <dgm:pt modelId="{7D64F18A-C64F-4F49-9746-43EA7F7D9371}" type="sibTrans" cxnId="{C0181D67-C8C8-45B6-A86A-272BAC956B2E}">
      <dgm:prSet/>
      <dgm:spPr/>
      <dgm:t>
        <a:bodyPr/>
        <a:lstStyle/>
        <a:p>
          <a:endParaRPr lang="ru-RU"/>
        </a:p>
      </dgm:t>
    </dgm:pt>
    <dgm:pt modelId="{E53C7A41-E3BC-4D47-9BB7-F0FB400E73A5}">
      <dgm:prSet phldrT="[Текст]"/>
      <dgm:spPr/>
      <dgm:t>
        <a:bodyPr/>
        <a:lstStyle/>
        <a:p>
          <a:r>
            <a:rPr lang="ru-RU" dirty="0"/>
            <a:t>Магистратура Профиль Математическое и компьютерное моделирование</a:t>
          </a:r>
        </a:p>
      </dgm:t>
    </dgm:pt>
    <dgm:pt modelId="{AEFDDAE0-178C-4113-B0F0-558B761DEE9E}" type="parTrans" cxnId="{B89BE217-5994-4E97-9389-FC1ED9D4059D}">
      <dgm:prSet/>
      <dgm:spPr/>
      <dgm:t>
        <a:bodyPr/>
        <a:lstStyle/>
        <a:p>
          <a:endParaRPr lang="ru-RU"/>
        </a:p>
      </dgm:t>
    </dgm:pt>
    <dgm:pt modelId="{8B6A26D1-7F3E-4E29-8979-F9255C81555F}" type="sibTrans" cxnId="{B89BE217-5994-4E97-9389-FC1ED9D4059D}">
      <dgm:prSet/>
      <dgm:spPr/>
      <dgm:t>
        <a:bodyPr/>
        <a:lstStyle/>
        <a:p>
          <a:endParaRPr lang="ru-RU"/>
        </a:p>
      </dgm:t>
    </dgm:pt>
    <dgm:pt modelId="{3FFFE85E-E43B-4ED5-B54D-313B3EBB3438}">
      <dgm:prSet phldrT="[Текст]"/>
      <dgm:spPr/>
      <dgm:t>
        <a:bodyPr/>
        <a:lstStyle/>
        <a:p>
          <a:r>
            <a:rPr lang="ru-RU" dirty="0"/>
            <a:t>Аспирантура</a:t>
          </a:r>
        </a:p>
        <a:p>
          <a:r>
            <a:rPr lang="ru-RU" dirty="0"/>
            <a:t>05.13.18 </a:t>
          </a:r>
          <a:r>
            <a:rPr lang="ru-RU" b="0" i="0" dirty="0"/>
            <a:t>Математическое моделирование, численные методы и комплексы программ</a:t>
          </a:r>
          <a:r>
            <a:rPr lang="ru-RU" dirty="0"/>
            <a:t> </a:t>
          </a:r>
        </a:p>
      </dgm:t>
    </dgm:pt>
    <dgm:pt modelId="{3F1EA193-3B6C-4AE5-80DB-C49746C94030}" type="parTrans" cxnId="{D7F66426-8C42-4057-B947-21475E054BB7}">
      <dgm:prSet/>
      <dgm:spPr/>
      <dgm:t>
        <a:bodyPr/>
        <a:lstStyle/>
        <a:p>
          <a:endParaRPr lang="ru-RU"/>
        </a:p>
      </dgm:t>
    </dgm:pt>
    <dgm:pt modelId="{B2C9A7D4-C1E2-4421-8A83-21841059F9ED}" type="sibTrans" cxnId="{D7F66426-8C42-4057-B947-21475E054BB7}">
      <dgm:prSet/>
      <dgm:spPr/>
      <dgm:t>
        <a:bodyPr/>
        <a:lstStyle/>
        <a:p>
          <a:endParaRPr lang="ru-RU"/>
        </a:p>
      </dgm:t>
    </dgm:pt>
    <dgm:pt modelId="{3388847A-9C5E-4ED3-8DD6-FC513CE872C0}" type="pres">
      <dgm:prSet presAssocID="{8DF2891B-4C8C-499C-BFCF-9CA7F4C27EAA}" presName="CompostProcess" presStyleCnt="0">
        <dgm:presLayoutVars>
          <dgm:dir/>
          <dgm:resizeHandles val="exact"/>
        </dgm:presLayoutVars>
      </dgm:prSet>
      <dgm:spPr/>
    </dgm:pt>
    <dgm:pt modelId="{5D16EC9F-30D4-43A2-8313-96DFDFE0A852}" type="pres">
      <dgm:prSet presAssocID="{8DF2891B-4C8C-499C-BFCF-9CA7F4C27EAA}" presName="arrow" presStyleLbl="bgShp" presStyleIdx="0" presStyleCnt="1"/>
      <dgm:spPr/>
    </dgm:pt>
    <dgm:pt modelId="{274C7ED8-9241-41B0-9D4D-DDB4A5628C56}" type="pres">
      <dgm:prSet presAssocID="{8DF2891B-4C8C-499C-BFCF-9CA7F4C27EAA}" presName="linearProcess" presStyleCnt="0"/>
      <dgm:spPr/>
    </dgm:pt>
    <dgm:pt modelId="{968D5232-4774-483F-B0BE-EDE875E07B49}" type="pres">
      <dgm:prSet presAssocID="{7FD825B7-52B9-4598-9A39-532934EFD498}" presName="textNode" presStyleLbl="node1" presStyleIdx="0" presStyleCnt="3" custScaleX="102951" custScaleY="116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65049-07DD-4CFC-9FE2-7A276078EDC5}" type="pres">
      <dgm:prSet presAssocID="{7D64F18A-C64F-4F49-9746-43EA7F7D9371}" presName="sibTrans" presStyleCnt="0"/>
      <dgm:spPr/>
    </dgm:pt>
    <dgm:pt modelId="{A1FD867B-8856-42A9-BB5A-36C3BB8D06E7}" type="pres">
      <dgm:prSet presAssocID="{E53C7A41-E3BC-4D47-9BB7-F0FB400E73A5}" presName="textNode" presStyleLbl="node1" presStyleIdx="1" presStyleCnt="3" custScaleX="100656" custScaleY="115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CD7A9-8BB3-45C4-A839-85BD1B96DEC2}" type="pres">
      <dgm:prSet presAssocID="{8B6A26D1-7F3E-4E29-8979-F9255C81555F}" presName="sibTrans" presStyleCnt="0"/>
      <dgm:spPr/>
    </dgm:pt>
    <dgm:pt modelId="{8D933CAB-0A79-4EC3-A5EC-F1CE85D42B54}" type="pres">
      <dgm:prSet presAssocID="{3FFFE85E-E43B-4ED5-B54D-313B3EBB3438}" presName="textNode" presStyleLbl="node1" presStyleIdx="2" presStyleCnt="3" custScaleX="104046" custScaleY="118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317F1B-E7A6-41B9-9EC4-5209C43C1598}" type="presOf" srcId="{E53C7A41-E3BC-4D47-9BB7-F0FB400E73A5}" destId="{A1FD867B-8856-42A9-BB5A-36C3BB8D06E7}" srcOrd="0" destOrd="0" presId="urn:microsoft.com/office/officeart/2005/8/layout/hProcess9"/>
    <dgm:cxn modelId="{33E94C07-D72D-436A-B02E-E756760BE828}" type="presOf" srcId="{3FFFE85E-E43B-4ED5-B54D-313B3EBB3438}" destId="{8D933CAB-0A79-4EC3-A5EC-F1CE85D42B54}" srcOrd="0" destOrd="0" presId="urn:microsoft.com/office/officeart/2005/8/layout/hProcess9"/>
    <dgm:cxn modelId="{C282EF84-1B48-4FD8-970C-2A5674A7B837}" type="presOf" srcId="{8DF2891B-4C8C-499C-BFCF-9CA7F4C27EAA}" destId="{3388847A-9C5E-4ED3-8DD6-FC513CE872C0}" srcOrd="0" destOrd="0" presId="urn:microsoft.com/office/officeart/2005/8/layout/hProcess9"/>
    <dgm:cxn modelId="{DD60877E-0204-4761-A15B-5C7933D0B11F}" type="presOf" srcId="{7FD825B7-52B9-4598-9A39-532934EFD498}" destId="{968D5232-4774-483F-B0BE-EDE875E07B49}" srcOrd="0" destOrd="0" presId="urn:microsoft.com/office/officeart/2005/8/layout/hProcess9"/>
    <dgm:cxn modelId="{B89BE217-5994-4E97-9389-FC1ED9D4059D}" srcId="{8DF2891B-4C8C-499C-BFCF-9CA7F4C27EAA}" destId="{E53C7A41-E3BC-4D47-9BB7-F0FB400E73A5}" srcOrd="1" destOrd="0" parTransId="{AEFDDAE0-178C-4113-B0F0-558B761DEE9E}" sibTransId="{8B6A26D1-7F3E-4E29-8979-F9255C81555F}"/>
    <dgm:cxn modelId="{D7F66426-8C42-4057-B947-21475E054BB7}" srcId="{8DF2891B-4C8C-499C-BFCF-9CA7F4C27EAA}" destId="{3FFFE85E-E43B-4ED5-B54D-313B3EBB3438}" srcOrd="2" destOrd="0" parTransId="{3F1EA193-3B6C-4AE5-80DB-C49746C94030}" sibTransId="{B2C9A7D4-C1E2-4421-8A83-21841059F9ED}"/>
    <dgm:cxn modelId="{C0181D67-C8C8-45B6-A86A-272BAC956B2E}" srcId="{8DF2891B-4C8C-499C-BFCF-9CA7F4C27EAA}" destId="{7FD825B7-52B9-4598-9A39-532934EFD498}" srcOrd="0" destOrd="0" parTransId="{70418BA1-BEFF-4730-BD3A-9668CC9917C1}" sibTransId="{7D64F18A-C64F-4F49-9746-43EA7F7D9371}"/>
    <dgm:cxn modelId="{98FD44DE-5AAB-4DCC-ACE3-5141E28EC116}" type="presParOf" srcId="{3388847A-9C5E-4ED3-8DD6-FC513CE872C0}" destId="{5D16EC9F-30D4-43A2-8313-96DFDFE0A852}" srcOrd="0" destOrd="0" presId="urn:microsoft.com/office/officeart/2005/8/layout/hProcess9"/>
    <dgm:cxn modelId="{B5FB802C-0178-48A3-9546-8DF28F2331D4}" type="presParOf" srcId="{3388847A-9C5E-4ED3-8DD6-FC513CE872C0}" destId="{274C7ED8-9241-41B0-9D4D-DDB4A5628C56}" srcOrd="1" destOrd="0" presId="urn:microsoft.com/office/officeart/2005/8/layout/hProcess9"/>
    <dgm:cxn modelId="{5B60D83A-902B-4AA2-9113-A2898DD8C049}" type="presParOf" srcId="{274C7ED8-9241-41B0-9D4D-DDB4A5628C56}" destId="{968D5232-4774-483F-B0BE-EDE875E07B49}" srcOrd="0" destOrd="0" presId="urn:microsoft.com/office/officeart/2005/8/layout/hProcess9"/>
    <dgm:cxn modelId="{C98578CD-EA20-44FC-B941-1C3BC0A61748}" type="presParOf" srcId="{274C7ED8-9241-41B0-9D4D-DDB4A5628C56}" destId="{92A65049-07DD-4CFC-9FE2-7A276078EDC5}" srcOrd="1" destOrd="0" presId="urn:microsoft.com/office/officeart/2005/8/layout/hProcess9"/>
    <dgm:cxn modelId="{A74CCCF2-E30F-43AD-B1D4-F91CB65A2C51}" type="presParOf" srcId="{274C7ED8-9241-41B0-9D4D-DDB4A5628C56}" destId="{A1FD867B-8856-42A9-BB5A-36C3BB8D06E7}" srcOrd="2" destOrd="0" presId="urn:microsoft.com/office/officeart/2005/8/layout/hProcess9"/>
    <dgm:cxn modelId="{304C3990-8BBC-4963-A544-BC9F858DC018}" type="presParOf" srcId="{274C7ED8-9241-41B0-9D4D-DDB4A5628C56}" destId="{A62CD7A9-8BB3-45C4-A839-85BD1B96DEC2}" srcOrd="3" destOrd="0" presId="urn:microsoft.com/office/officeart/2005/8/layout/hProcess9"/>
    <dgm:cxn modelId="{9EB93715-1972-43EE-89A9-921F98478C02}" type="presParOf" srcId="{274C7ED8-9241-41B0-9D4D-DDB4A5628C56}" destId="{8D933CAB-0A79-4EC3-A5EC-F1CE85D42B5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C3E9D3-D4A5-49A7-BDE3-9B34194F820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E53125-D39C-4308-8FB3-819B84BB44C3}">
      <dgm:prSet phldrT="[Текст]"/>
      <dgm:spPr/>
      <dgm:t>
        <a:bodyPr/>
        <a:lstStyle/>
        <a:p>
          <a:r>
            <a:rPr lang="ru-RU" dirty="0"/>
            <a:t>Форма обучения</a:t>
          </a:r>
        </a:p>
        <a:p>
          <a:r>
            <a:rPr lang="ru-RU" dirty="0"/>
            <a:t>Очная</a:t>
          </a:r>
        </a:p>
      </dgm:t>
    </dgm:pt>
    <dgm:pt modelId="{D68A718B-20D1-4672-885B-ACA9E1772BFF}" type="parTrans" cxnId="{DD89266C-5D5C-4B67-B33E-6962CD8E6E70}">
      <dgm:prSet/>
      <dgm:spPr/>
      <dgm:t>
        <a:bodyPr/>
        <a:lstStyle/>
        <a:p>
          <a:endParaRPr lang="ru-RU"/>
        </a:p>
      </dgm:t>
    </dgm:pt>
    <dgm:pt modelId="{4F120961-BD6C-47C6-B340-4748ADC19DA0}" type="sibTrans" cxnId="{DD89266C-5D5C-4B67-B33E-6962CD8E6E70}">
      <dgm:prSet/>
      <dgm:spPr/>
      <dgm:t>
        <a:bodyPr/>
        <a:lstStyle/>
        <a:p>
          <a:endParaRPr lang="ru-RU"/>
        </a:p>
      </dgm:t>
    </dgm:pt>
    <dgm:pt modelId="{413772EF-78D2-4B20-95CA-68A062AC93FB}">
      <dgm:prSet phldrT="[Текст]"/>
      <dgm:spPr/>
      <dgm:t>
        <a:bodyPr/>
        <a:lstStyle/>
        <a:p>
          <a:r>
            <a:rPr lang="ru-RU" dirty="0"/>
            <a:t>Срок обучения</a:t>
          </a:r>
        </a:p>
        <a:p>
          <a:r>
            <a:rPr lang="ru-RU" dirty="0"/>
            <a:t>4 года</a:t>
          </a:r>
        </a:p>
      </dgm:t>
    </dgm:pt>
    <dgm:pt modelId="{E482751F-5D2E-4F10-A174-312EF8BFECAE}" type="parTrans" cxnId="{EE192D00-81C9-434D-970B-E24A1A84F4C1}">
      <dgm:prSet/>
      <dgm:spPr/>
      <dgm:t>
        <a:bodyPr/>
        <a:lstStyle/>
        <a:p>
          <a:endParaRPr lang="ru-RU"/>
        </a:p>
      </dgm:t>
    </dgm:pt>
    <dgm:pt modelId="{F926B7C0-E172-4F4E-83C3-FB2331D1F934}" type="sibTrans" cxnId="{EE192D00-81C9-434D-970B-E24A1A84F4C1}">
      <dgm:prSet/>
      <dgm:spPr/>
      <dgm:t>
        <a:bodyPr/>
        <a:lstStyle/>
        <a:p>
          <a:endParaRPr lang="ru-RU"/>
        </a:p>
      </dgm:t>
    </dgm:pt>
    <dgm:pt modelId="{1EA73F7E-E012-4E6A-B774-351F4FDFC6C8}">
      <dgm:prSet phldrT="[Текст]"/>
      <dgm:spPr/>
      <dgm:t>
        <a:bodyPr/>
        <a:lstStyle/>
        <a:p>
          <a:r>
            <a:rPr lang="ru-RU" dirty="0"/>
            <a:t>Квалификация</a:t>
          </a:r>
        </a:p>
        <a:p>
          <a:r>
            <a:rPr lang="ru-RU" dirty="0"/>
            <a:t>бакалавр</a:t>
          </a:r>
        </a:p>
      </dgm:t>
    </dgm:pt>
    <dgm:pt modelId="{596742AA-7BBC-49EE-BD8F-F10651FFE857}" type="parTrans" cxnId="{5202666A-9823-4208-B11C-FC6F4C90EF52}">
      <dgm:prSet/>
      <dgm:spPr/>
      <dgm:t>
        <a:bodyPr/>
        <a:lstStyle/>
        <a:p>
          <a:endParaRPr lang="ru-RU"/>
        </a:p>
      </dgm:t>
    </dgm:pt>
    <dgm:pt modelId="{A2FC0FE2-0CE6-49CD-8914-DF0F8C44FA4D}" type="sibTrans" cxnId="{5202666A-9823-4208-B11C-FC6F4C90EF52}">
      <dgm:prSet/>
      <dgm:spPr/>
      <dgm:t>
        <a:bodyPr/>
        <a:lstStyle/>
        <a:p>
          <a:endParaRPr lang="ru-RU"/>
        </a:p>
      </dgm:t>
    </dgm:pt>
    <dgm:pt modelId="{7DC7C101-85BC-49C3-BB93-B4E2F53325A1}" type="pres">
      <dgm:prSet presAssocID="{8AC3E9D3-D4A5-49A7-BDE3-9B34194F820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344634-6BF0-4DD4-A668-8BB4E7E05538}" type="pres">
      <dgm:prSet presAssocID="{81E53125-D39C-4308-8FB3-819B84BB44C3}" presName="comp" presStyleCnt="0"/>
      <dgm:spPr/>
    </dgm:pt>
    <dgm:pt modelId="{B187A32E-D5C7-4F22-BF5A-4A94BF2658B6}" type="pres">
      <dgm:prSet presAssocID="{81E53125-D39C-4308-8FB3-819B84BB44C3}" presName="box" presStyleLbl="node1" presStyleIdx="0" presStyleCnt="3"/>
      <dgm:spPr/>
      <dgm:t>
        <a:bodyPr/>
        <a:lstStyle/>
        <a:p>
          <a:endParaRPr lang="ru-RU"/>
        </a:p>
      </dgm:t>
    </dgm:pt>
    <dgm:pt modelId="{874A6D79-5845-4AF6-8C62-80EA73CABE82}" type="pres">
      <dgm:prSet presAssocID="{81E53125-D39C-4308-8FB3-819B84BB44C3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A8ED2A6A-BA34-49E7-B888-691CD80ADDB9}" type="pres">
      <dgm:prSet presAssocID="{81E53125-D39C-4308-8FB3-819B84BB44C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16DE0-B3E6-40A9-8B80-C2A79407BF07}" type="pres">
      <dgm:prSet presAssocID="{4F120961-BD6C-47C6-B340-4748ADC19DA0}" presName="spacer" presStyleCnt="0"/>
      <dgm:spPr/>
    </dgm:pt>
    <dgm:pt modelId="{8A2C25B6-2768-43ED-857B-33303F7ED42C}" type="pres">
      <dgm:prSet presAssocID="{413772EF-78D2-4B20-95CA-68A062AC93FB}" presName="comp" presStyleCnt="0"/>
      <dgm:spPr/>
    </dgm:pt>
    <dgm:pt modelId="{AAD3900F-263E-4626-ADD0-E90EC235A5D0}" type="pres">
      <dgm:prSet presAssocID="{413772EF-78D2-4B20-95CA-68A062AC93FB}" presName="box" presStyleLbl="node1" presStyleIdx="1" presStyleCnt="3"/>
      <dgm:spPr/>
      <dgm:t>
        <a:bodyPr/>
        <a:lstStyle/>
        <a:p>
          <a:endParaRPr lang="ru-RU"/>
        </a:p>
      </dgm:t>
    </dgm:pt>
    <dgm:pt modelId="{B3EB56CD-B07B-4878-942D-1E3CFE85B789}" type="pres">
      <dgm:prSet presAssocID="{413772EF-78D2-4B20-95CA-68A062AC93FB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 t="-10000" b="-10000"/>
          </a:stretch>
        </a:blipFill>
      </dgm:spPr>
      <dgm:extLst>
        <a:ext uri="{E40237B7-FDA0-4F09-8148-C483321AD2D9}">
          <dgm14:cNvPr xmlns:dgm14="http://schemas.microsoft.com/office/drawing/2010/diagram" id="0" name="" descr="Секундомер"/>
        </a:ext>
      </dgm:extLst>
    </dgm:pt>
    <dgm:pt modelId="{5A9E6DF1-C2E7-44FC-A8C8-BA3FA3E00A80}" type="pres">
      <dgm:prSet presAssocID="{413772EF-78D2-4B20-95CA-68A062AC93F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8E8B4-1052-4A1E-B470-984185EBD373}" type="pres">
      <dgm:prSet presAssocID="{F926B7C0-E172-4F4E-83C3-FB2331D1F934}" presName="spacer" presStyleCnt="0"/>
      <dgm:spPr/>
    </dgm:pt>
    <dgm:pt modelId="{A40A06E2-6157-47C2-83F1-C0C8830B631B}" type="pres">
      <dgm:prSet presAssocID="{1EA73F7E-E012-4E6A-B774-351F4FDFC6C8}" presName="comp" presStyleCnt="0"/>
      <dgm:spPr/>
    </dgm:pt>
    <dgm:pt modelId="{D94652F2-8B63-42BD-9275-CD6BFB1EE31C}" type="pres">
      <dgm:prSet presAssocID="{1EA73F7E-E012-4E6A-B774-351F4FDFC6C8}" presName="box" presStyleLbl="node1" presStyleIdx="2" presStyleCnt="3" custLinFactNeighborY="562"/>
      <dgm:spPr/>
      <dgm:t>
        <a:bodyPr/>
        <a:lstStyle/>
        <a:p>
          <a:endParaRPr lang="ru-RU"/>
        </a:p>
      </dgm:t>
    </dgm:pt>
    <dgm:pt modelId="{E9716FA0-C0CA-40C8-B3C8-7EA5D42FAC68}" type="pres">
      <dgm:prSet presAssocID="{1EA73F7E-E012-4E6A-B774-351F4FDFC6C8}" presName="img" presStyleLbl="fgImgPlace1" presStyleIdx="2" presStyleCnt="3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C662E159-2F48-4071-AE31-403846E11C66}" type="pres">
      <dgm:prSet presAssocID="{1EA73F7E-E012-4E6A-B774-351F4FDFC6C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0A093C-AA64-43E3-ABDB-33E82AC030EA}" type="presOf" srcId="{81E53125-D39C-4308-8FB3-819B84BB44C3}" destId="{A8ED2A6A-BA34-49E7-B888-691CD80ADDB9}" srcOrd="1" destOrd="0" presId="urn:microsoft.com/office/officeart/2005/8/layout/vList4"/>
    <dgm:cxn modelId="{94B7E818-A311-4F8A-9900-D4C59E481C7F}" type="presOf" srcId="{81E53125-D39C-4308-8FB3-819B84BB44C3}" destId="{B187A32E-D5C7-4F22-BF5A-4A94BF2658B6}" srcOrd="0" destOrd="0" presId="urn:microsoft.com/office/officeart/2005/8/layout/vList4"/>
    <dgm:cxn modelId="{D629548A-D8B5-4A8E-A2E4-EB5E00858E4A}" type="presOf" srcId="{413772EF-78D2-4B20-95CA-68A062AC93FB}" destId="{AAD3900F-263E-4626-ADD0-E90EC235A5D0}" srcOrd="0" destOrd="0" presId="urn:microsoft.com/office/officeart/2005/8/layout/vList4"/>
    <dgm:cxn modelId="{B8FE5C35-0734-486B-9EC5-80F709ED6F56}" type="presOf" srcId="{8AC3E9D3-D4A5-49A7-BDE3-9B34194F820C}" destId="{7DC7C101-85BC-49C3-BB93-B4E2F53325A1}" srcOrd="0" destOrd="0" presId="urn:microsoft.com/office/officeart/2005/8/layout/vList4"/>
    <dgm:cxn modelId="{DD89266C-5D5C-4B67-B33E-6962CD8E6E70}" srcId="{8AC3E9D3-D4A5-49A7-BDE3-9B34194F820C}" destId="{81E53125-D39C-4308-8FB3-819B84BB44C3}" srcOrd="0" destOrd="0" parTransId="{D68A718B-20D1-4672-885B-ACA9E1772BFF}" sibTransId="{4F120961-BD6C-47C6-B340-4748ADC19DA0}"/>
    <dgm:cxn modelId="{D463B1FC-1CD0-41D2-B360-0722005E3434}" type="presOf" srcId="{1EA73F7E-E012-4E6A-B774-351F4FDFC6C8}" destId="{C662E159-2F48-4071-AE31-403846E11C66}" srcOrd="1" destOrd="0" presId="urn:microsoft.com/office/officeart/2005/8/layout/vList4"/>
    <dgm:cxn modelId="{5413515B-20AC-4E43-986A-4E3D8525B23C}" type="presOf" srcId="{413772EF-78D2-4B20-95CA-68A062AC93FB}" destId="{5A9E6DF1-C2E7-44FC-A8C8-BA3FA3E00A80}" srcOrd="1" destOrd="0" presId="urn:microsoft.com/office/officeart/2005/8/layout/vList4"/>
    <dgm:cxn modelId="{88729BED-2C4A-4353-9F98-A500153FAB7C}" type="presOf" srcId="{1EA73F7E-E012-4E6A-B774-351F4FDFC6C8}" destId="{D94652F2-8B63-42BD-9275-CD6BFB1EE31C}" srcOrd="0" destOrd="0" presId="urn:microsoft.com/office/officeart/2005/8/layout/vList4"/>
    <dgm:cxn modelId="{5202666A-9823-4208-B11C-FC6F4C90EF52}" srcId="{8AC3E9D3-D4A5-49A7-BDE3-9B34194F820C}" destId="{1EA73F7E-E012-4E6A-B774-351F4FDFC6C8}" srcOrd="2" destOrd="0" parTransId="{596742AA-7BBC-49EE-BD8F-F10651FFE857}" sibTransId="{A2FC0FE2-0CE6-49CD-8914-DF0F8C44FA4D}"/>
    <dgm:cxn modelId="{EE192D00-81C9-434D-970B-E24A1A84F4C1}" srcId="{8AC3E9D3-D4A5-49A7-BDE3-9B34194F820C}" destId="{413772EF-78D2-4B20-95CA-68A062AC93FB}" srcOrd="1" destOrd="0" parTransId="{E482751F-5D2E-4F10-A174-312EF8BFECAE}" sibTransId="{F926B7C0-E172-4F4E-83C3-FB2331D1F934}"/>
    <dgm:cxn modelId="{C5103732-A540-4359-9CE7-D4A8E226804B}" type="presParOf" srcId="{7DC7C101-85BC-49C3-BB93-B4E2F53325A1}" destId="{5A344634-6BF0-4DD4-A668-8BB4E7E05538}" srcOrd="0" destOrd="0" presId="urn:microsoft.com/office/officeart/2005/8/layout/vList4"/>
    <dgm:cxn modelId="{DDBCBDF3-CBD5-433E-95C6-D56F1E636673}" type="presParOf" srcId="{5A344634-6BF0-4DD4-A668-8BB4E7E05538}" destId="{B187A32E-D5C7-4F22-BF5A-4A94BF2658B6}" srcOrd="0" destOrd="0" presId="urn:microsoft.com/office/officeart/2005/8/layout/vList4"/>
    <dgm:cxn modelId="{84881454-FF03-4DEE-9F89-55BE7613AE91}" type="presParOf" srcId="{5A344634-6BF0-4DD4-A668-8BB4E7E05538}" destId="{874A6D79-5845-4AF6-8C62-80EA73CABE82}" srcOrd="1" destOrd="0" presId="urn:microsoft.com/office/officeart/2005/8/layout/vList4"/>
    <dgm:cxn modelId="{9DE4F936-870E-407D-AB23-6FA4A280829F}" type="presParOf" srcId="{5A344634-6BF0-4DD4-A668-8BB4E7E05538}" destId="{A8ED2A6A-BA34-49E7-B888-691CD80ADDB9}" srcOrd="2" destOrd="0" presId="urn:microsoft.com/office/officeart/2005/8/layout/vList4"/>
    <dgm:cxn modelId="{BEC0E817-CCC4-43FA-A36C-1083F9C02F8A}" type="presParOf" srcId="{7DC7C101-85BC-49C3-BB93-B4E2F53325A1}" destId="{FEC16DE0-B3E6-40A9-8B80-C2A79407BF07}" srcOrd="1" destOrd="0" presId="urn:microsoft.com/office/officeart/2005/8/layout/vList4"/>
    <dgm:cxn modelId="{22DB0B12-696A-4C08-B881-8CDCC770073D}" type="presParOf" srcId="{7DC7C101-85BC-49C3-BB93-B4E2F53325A1}" destId="{8A2C25B6-2768-43ED-857B-33303F7ED42C}" srcOrd="2" destOrd="0" presId="urn:microsoft.com/office/officeart/2005/8/layout/vList4"/>
    <dgm:cxn modelId="{C289F300-2D30-4B24-BF73-65C1D6C9E0F5}" type="presParOf" srcId="{8A2C25B6-2768-43ED-857B-33303F7ED42C}" destId="{AAD3900F-263E-4626-ADD0-E90EC235A5D0}" srcOrd="0" destOrd="0" presId="urn:microsoft.com/office/officeart/2005/8/layout/vList4"/>
    <dgm:cxn modelId="{D9E93149-4A00-4C90-8619-7D9B96E06339}" type="presParOf" srcId="{8A2C25B6-2768-43ED-857B-33303F7ED42C}" destId="{B3EB56CD-B07B-4878-942D-1E3CFE85B789}" srcOrd="1" destOrd="0" presId="urn:microsoft.com/office/officeart/2005/8/layout/vList4"/>
    <dgm:cxn modelId="{03C426EE-8D1F-42B1-9D0D-AB7C653E2351}" type="presParOf" srcId="{8A2C25B6-2768-43ED-857B-33303F7ED42C}" destId="{5A9E6DF1-C2E7-44FC-A8C8-BA3FA3E00A80}" srcOrd="2" destOrd="0" presId="urn:microsoft.com/office/officeart/2005/8/layout/vList4"/>
    <dgm:cxn modelId="{3F79179D-6A1D-4C4B-85C6-3299D978EF12}" type="presParOf" srcId="{7DC7C101-85BC-49C3-BB93-B4E2F53325A1}" destId="{9038E8B4-1052-4A1E-B470-984185EBD373}" srcOrd="3" destOrd="0" presId="urn:microsoft.com/office/officeart/2005/8/layout/vList4"/>
    <dgm:cxn modelId="{296FC605-EC13-45D6-A3E9-B87835186263}" type="presParOf" srcId="{7DC7C101-85BC-49C3-BB93-B4E2F53325A1}" destId="{A40A06E2-6157-47C2-83F1-C0C8830B631B}" srcOrd="4" destOrd="0" presId="urn:microsoft.com/office/officeart/2005/8/layout/vList4"/>
    <dgm:cxn modelId="{E4704E9D-D2BE-4053-B1AA-FA6ED6A96A84}" type="presParOf" srcId="{A40A06E2-6157-47C2-83F1-C0C8830B631B}" destId="{D94652F2-8B63-42BD-9275-CD6BFB1EE31C}" srcOrd="0" destOrd="0" presId="urn:microsoft.com/office/officeart/2005/8/layout/vList4"/>
    <dgm:cxn modelId="{27155817-6845-451D-95FE-17294FA77037}" type="presParOf" srcId="{A40A06E2-6157-47C2-83F1-C0C8830B631B}" destId="{E9716FA0-C0CA-40C8-B3C8-7EA5D42FAC68}" srcOrd="1" destOrd="0" presId="urn:microsoft.com/office/officeart/2005/8/layout/vList4"/>
    <dgm:cxn modelId="{9F14F038-F3F9-4744-AF2B-1DBB1DC7551B}" type="presParOf" srcId="{A40A06E2-6157-47C2-83F1-C0C8830B631B}" destId="{C662E159-2F48-4071-AE31-403846E11C6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8E425-0BB6-4236-B13C-7372777B8CFC}">
      <dsp:nvSpPr>
        <dsp:cNvPr id="0" name=""/>
        <dsp:cNvSpPr/>
      </dsp:nvSpPr>
      <dsp:spPr>
        <a:xfrm>
          <a:off x="2668259" y="44974"/>
          <a:ext cx="2718219" cy="1806222"/>
        </a:xfrm>
        <a:prstGeom prst="trapezoid">
          <a:avLst>
            <a:gd name="adj" fmla="val 75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err="1"/>
            <a:t>Програм</a:t>
          </a:r>
          <a:r>
            <a:rPr lang="en-US" sz="4000" kern="1200" dirty="0"/>
            <a:t>-</a:t>
          </a:r>
          <a:r>
            <a:rPr lang="ru-RU" sz="4000" kern="1200" dirty="0" err="1"/>
            <a:t>мирование</a:t>
          </a:r>
          <a:endParaRPr lang="ru-RU" sz="4000" kern="1200" dirty="0"/>
        </a:p>
      </dsp:txBody>
      <dsp:txXfrm>
        <a:off x="2668259" y="44974"/>
        <a:ext cx="2718219" cy="1806222"/>
      </dsp:txXfrm>
    </dsp:sp>
    <dsp:sp modelId="{93462B3B-582D-4190-A303-B60C39FCF8A0}">
      <dsp:nvSpPr>
        <dsp:cNvPr id="0" name=""/>
        <dsp:cNvSpPr/>
      </dsp:nvSpPr>
      <dsp:spPr>
        <a:xfrm>
          <a:off x="1354666" y="1806222"/>
          <a:ext cx="5418666" cy="1806222"/>
        </a:xfrm>
        <a:prstGeom prst="trapezoid">
          <a:avLst>
            <a:gd name="adj" fmla="val 75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Компьютерные науки</a:t>
          </a:r>
        </a:p>
      </dsp:txBody>
      <dsp:txXfrm>
        <a:off x="2302933" y="1806222"/>
        <a:ext cx="3522133" cy="1806222"/>
      </dsp:txXfrm>
    </dsp:sp>
    <dsp:sp modelId="{E4665FA4-23B2-4F7B-8042-F5F4014CA02D}">
      <dsp:nvSpPr>
        <dsp:cNvPr id="0" name=""/>
        <dsp:cNvSpPr/>
      </dsp:nvSpPr>
      <dsp:spPr>
        <a:xfrm>
          <a:off x="0" y="3612444"/>
          <a:ext cx="8128000" cy="1806222"/>
        </a:xfrm>
        <a:prstGeom prst="trapezoid">
          <a:avLst>
            <a:gd name="adj" fmla="val 75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/>
            <a:t>Классическая математика</a:t>
          </a:r>
        </a:p>
      </dsp:txBody>
      <dsp:txXfrm>
        <a:off x="1422399" y="3612444"/>
        <a:ext cx="5283200" cy="1806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6EC9F-30D4-43A2-8313-96DFDFE0A852}">
      <dsp:nvSpPr>
        <dsp:cNvPr id="0" name=""/>
        <dsp:cNvSpPr/>
      </dsp:nvSpPr>
      <dsp:spPr>
        <a:xfrm>
          <a:off x="788669" y="0"/>
          <a:ext cx="8938259" cy="590251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D5232-4774-483F-B0BE-EDE875E07B49}">
      <dsp:nvSpPr>
        <dsp:cNvPr id="0" name=""/>
        <dsp:cNvSpPr/>
      </dsp:nvSpPr>
      <dsp:spPr>
        <a:xfrm>
          <a:off x="5942" y="1579171"/>
          <a:ext cx="3404242" cy="2744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Бакалавриат Программа Математическое и компьютерное моделирование</a:t>
          </a:r>
        </a:p>
      </dsp:txBody>
      <dsp:txXfrm>
        <a:off x="139902" y="1713131"/>
        <a:ext cx="3136322" cy="2476255"/>
      </dsp:txXfrm>
    </dsp:sp>
    <dsp:sp modelId="{A1FD867B-8856-42A9-BB5A-36C3BB8D06E7}">
      <dsp:nvSpPr>
        <dsp:cNvPr id="0" name=""/>
        <dsp:cNvSpPr/>
      </dsp:nvSpPr>
      <dsp:spPr>
        <a:xfrm>
          <a:off x="3575518" y="1591200"/>
          <a:ext cx="3328354" cy="2720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Магистратура Профиль Математическое и компьютерное моделирование</a:t>
          </a:r>
        </a:p>
      </dsp:txBody>
      <dsp:txXfrm>
        <a:off x="3708303" y="1723985"/>
        <a:ext cx="3062784" cy="2454546"/>
      </dsp:txXfrm>
    </dsp:sp>
    <dsp:sp modelId="{8D933CAB-0A79-4EC3-A5EC-F1CE85D42B54}">
      <dsp:nvSpPr>
        <dsp:cNvPr id="0" name=""/>
        <dsp:cNvSpPr/>
      </dsp:nvSpPr>
      <dsp:spPr>
        <a:xfrm>
          <a:off x="7069206" y="1555112"/>
          <a:ext cx="3440450" cy="27922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Аспирантура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05.13.18 </a:t>
          </a:r>
          <a:r>
            <a:rPr lang="ru-RU" sz="2500" b="0" i="0" kern="1200" dirty="0"/>
            <a:t>Математическое моделирование, численные методы и комплексы программ</a:t>
          </a:r>
          <a:r>
            <a:rPr lang="ru-RU" sz="2500" kern="1200" dirty="0"/>
            <a:t> </a:t>
          </a:r>
        </a:p>
      </dsp:txBody>
      <dsp:txXfrm>
        <a:off x="7205514" y="1691420"/>
        <a:ext cx="3167834" cy="2519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7A32E-D5C7-4F22-BF5A-4A94BF2658B6}">
      <dsp:nvSpPr>
        <dsp:cNvPr id="0" name=""/>
        <dsp:cNvSpPr/>
      </dsp:nvSpPr>
      <dsp:spPr>
        <a:xfrm>
          <a:off x="0" y="0"/>
          <a:ext cx="9684418" cy="1503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Форма обучения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Очная</a:t>
          </a:r>
        </a:p>
      </dsp:txBody>
      <dsp:txXfrm>
        <a:off x="2087187" y="0"/>
        <a:ext cx="7597230" cy="1503034"/>
      </dsp:txXfrm>
    </dsp:sp>
    <dsp:sp modelId="{874A6D79-5845-4AF6-8C62-80EA73CABE82}">
      <dsp:nvSpPr>
        <dsp:cNvPr id="0" name=""/>
        <dsp:cNvSpPr/>
      </dsp:nvSpPr>
      <dsp:spPr>
        <a:xfrm>
          <a:off x="150303" y="150303"/>
          <a:ext cx="1936883" cy="12024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3900F-263E-4626-ADD0-E90EC235A5D0}">
      <dsp:nvSpPr>
        <dsp:cNvPr id="0" name=""/>
        <dsp:cNvSpPr/>
      </dsp:nvSpPr>
      <dsp:spPr>
        <a:xfrm>
          <a:off x="0" y="1653337"/>
          <a:ext cx="9684418" cy="1503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Срок обучения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4 года</a:t>
          </a:r>
        </a:p>
      </dsp:txBody>
      <dsp:txXfrm>
        <a:off x="2087187" y="1653337"/>
        <a:ext cx="7597230" cy="1503034"/>
      </dsp:txXfrm>
    </dsp:sp>
    <dsp:sp modelId="{B3EB56CD-B07B-4878-942D-1E3CFE85B789}">
      <dsp:nvSpPr>
        <dsp:cNvPr id="0" name=""/>
        <dsp:cNvSpPr/>
      </dsp:nvSpPr>
      <dsp:spPr>
        <a:xfrm>
          <a:off x="150303" y="1803641"/>
          <a:ext cx="1936883" cy="12024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652F2-8B63-42BD-9275-CD6BFB1EE31C}">
      <dsp:nvSpPr>
        <dsp:cNvPr id="0" name=""/>
        <dsp:cNvSpPr/>
      </dsp:nvSpPr>
      <dsp:spPr>
        <a:xfrm>
          <a:off x="0" y="3306675"/>
          <a:ext cx="9684418" cy="1503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Квалификация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бакалавр</a:t>
          </a:r>
        </a:p>
      </dsp:txBody>
      <dsp:txXfrm>
        <a:off x="2087187" y="3306675"/>
        <a:ext cx="7597230" cy="1503034"/>
      </dsp:txXfrm>
    </dsp:sp>
    <dsp:sp modelId="{E9716FA0-C0CA-40C8-B3C8-7EA5D42FAC68}">
      <dsp:nvSpPr>
        <dsp:cNvPr id="0" name=""/>
        <dsp:cNvSpPr/>
      </dsp:nvSpPr>
      <dsp:spPr>
        <a:xfrm>
          <a:off x="150303" y="3456979"/>
          <a:ext cx="1936883" cy="12024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A0380-D9B1-4218-9ECC-6AF0EC335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EDA1BF-0059-4B93-9E88-DB512B1F9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632320-06C9-42DA-899B-4824C4A6C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F0AC43-517E-47B1-98D9-EF6D82F81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90F0A8-55AF-4535-B980-9EB241ED4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13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EFC7D-5C1B-4E14-81D5-7676A557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E47259-9405-48A4-95B0-E8B893100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B97E8C-39C2-4B77-9A73-575876AC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773BC3-9CFB-4255-A098-075B9468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1F8F82-3D45-4402-B8EC-CAA2025E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8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228E85-D79E-46C6-B6E3-CFE290DD9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FA1D08-5519-492F-A6EF-6B3011DE5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CE3801-F672-42D0-9139-39ECFB40F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83AEBF-1592-49AC-89EA-7A4FC637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586F39-3B9B-4DAE-AEB9-9F299FE2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88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13507A-41A9-4AFA-B64A-3A59AB4E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7092BF-FA73-4A59-A5F7-93506AF42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0D248C-B112-4D06-A588-FFE813DA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A56E81-BADA-4317-9774-4282ADC4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78BC00-D228-46AD-A6C0-3218B76B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2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81EFA3-7E45-4998-9F1A-BC75562A8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D9803B-B81D-44E6-BA0F-E1C24BFB8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DC94F2-78F6-40BA-B930-E6E1482B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0D23C7-F901-49CD-AEC8-4C7901D0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0E8055-1471-4BC3-93FC-7D2B040A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16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9858D-2A90-4D45-94C9-8DC82F63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0FA1BF-1779-4B62-8723-DDE64E1BB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4C0E96-4C1C-46F6-95D4-5ABF9E6C4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A0D28E-D764-4205-8EB0-D36E93AE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560B48-EC06-4339-A529-98A67C7A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5DC029-4810-4FC4-A50C-9FE255D1E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7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C56E8-BE2A-4E3D-8DA4-DF792389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843DF3-1BD0-44E6-931D-1D2A414A2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5B304B-D420-4C54-8D77-1E3B4C374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BC6A5F-380D-4B5F-9796-6DD9D0EF1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20BBE2-3A6D-41EC-A6BA-1F4263717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74787A-2470-49EF-B6D6-57CE95F9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4EEAF2-FFD5-4CFF-B13D-DBCF8DC8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9E24ED-15AC-4E0F-89BF-5A0C009DD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5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DF609-B34D-4BBB-8259-B3045B43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925F97-2967-4BF8-A156-BAF7D3F7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EA2F0A-CEB0-458C-A13B-0AEEFF40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AA6E0FB-074D-4B2E-82D1-9E1A0662E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1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C02845-DE74-4EC3-84BB-E308FA3E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2007897-177D-42F2-B045-43BB2D4F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32B786-02E2-4CE2-B584-25E3F0B2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4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6E7BD8-346F-4BE3-93F0-F91DB7444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99875E-6D9F-4AE4-BF76-AA81BE343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AF89AC-22F0-4C44-9700-E3BE76918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45FBE3-6E6E-42CC-AFD0-BE726DC3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E0D427-BC17-4513-AFBD-6DFF0828B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9D853B-6BAD-47E0-AE78-97ABBE35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7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8BFC2-7ACB-4B41-ACCC-4AF73ED59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71276C-0772-4C42-9F4F-D4A7BDE19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777F70-3260-4CAE-B4CD-8347D3D21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DE9EC8-1E2F-45A2-BA73-3F4094A6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821047-2E99-4509-9D52-15098D42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CAC5FF-25F3-41E2-A823-CC292308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08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3B3E4-E1F9-4778-BF16-54D02FF6D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8E8B97-53C8-4EA1-98FC-A5AADB76D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7BA047-B807-4551-9520-A1AC4AC46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777A3-EF08-4E37-9F6E-5656C0A45AF6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E86487-FEC5-4A0A-A3A0-1CEECE4AD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39D0D1-4804-4AED-B0FB-E8DAA0B86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101F-76DF-4D79-88ED-C82C4055F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3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acs.tversu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ikheev.sa@tversu.ru" TargetMode="External"/><Relationship Id="rId2" Type="http://schemas.openxmlformats.org/officeDocument/2006/relationships/hyperlink" Target="mailto:Tsvetkov.VP@tvers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0658B-3188-4911-89E5-014EFFC6C1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/>
              <a:t>Математика и компьютерные науки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F2723F-5299-402F-9C03-F9CBFCC4FA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/>
              <a:t>02.03.01 Бакалавриат</a:t>
            </a:r>
          </a:p>
          <a:p>
            <a:r>
              <a:rPr lang="ru-RU" sz="2800" dirty="0"/>
              <a:t>02.04.01 Магистратура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2EB0674-EE96-457D-8D2B-EBC870F4E3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04" y="127085"/>
            <a:ext cx="3368351" cy="16605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6CEE07-2077-4980-88C6-76975BBB95A4}"/>
              </a:ext>
            </a:extLst>
          </p:cNvPr>
          <p:cNvSpPr txBox="1"/>
          <p:nvPr/>
        </p:nvSpPr>
        <p:spPr>
          <a:xfrm>
            <a:off x="7616106" y="495718"/>
            <a:ext cx="3904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Математический факультет</a:t>
            </a:r>
          </a:p>
        </p:txBody>
      </p:sp>
    </p:spTree>
    <p:extLst>
      <p:ext uri="{BB962C8B-B14F-4D97-AF65-F5344CB8AC3E}">
        <p14:creationId xmlns:p14="http://schemas.microsoft.com/office/powerpoint/2010/main" val="2607576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500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Темы дипломов бакалавров 2022 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570731"/>
              </p:ext>
            </p:extLst>
          </p:nvPr>
        </p:nvGraphicFramePr>
        <p:xfrm>
          <a:off x="1981201" y="810120"/>
          <a:ext cx="8606588" cy="5967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6588">
                  <a:extLst>
                    <a:ext uri="{9D8B030D-6E8A-4147-A177-3AD203B41FA5}">
                      <a16:colId xmlns:a16="http://schemas.microsoft.com/office/drawing/2014/main" val="1647582520"/>
                    </a:ext>
                  </a:extLst>
                </a:gridCol>
              </a:tblGrid>
              <a:tr h="514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171232655"/>
                  </a:ext>
                </a:extLst>
              </a:tr>
              <a:tr h="257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Метод Монте-Карло в моделировании стохастических клеточных автоматов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3057042312"/>
                  </a:ext>
                </a:extLst>
              </a:tr>
              <a:tr h="257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Программирование квантовых случайных блужданий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1974015710"/>
                  </a:ext>
                </a:extLst>
              </a:tr>
              <a:tr h="257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Математические модели квантовых клеточных автоматов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1472009756"/>
                  </a:ext>
                </a:extLst>
              </a:tr>
              <a:tr h="514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Динамика пандемии </a:t>
                      </a:r>
                      <a:r>
                        <a:rPr lang="en-US" sz="1400" dirty="0">
                          <a:effectLst/>
                        </a:rPr>
                        <a:t>COVID</a:t>
                      </a:r>
                      <a:r>
                        <a:rPr lang="ru-RU" sz="1400" dirty="0">
                          <a:effectLst/>
                        </a:rPr>
                        <a:t>-19 в Германии в математической модели мультифрактальной динамики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2918528265"/>
                  </a:ext>
                </a:extLst>
              </a:tr>
              <a:tr h="50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Динамика пандемии </a:t>
                      </a:r>
                      <a:r>
                        <a:rPr lang="en-US" sz="1400" dirty="0">
                          <a:effectLst/>
                        </a:rPr>
                        <a:t>COVID</a:t>
                      </a:r>
                      <a:r>
                        <a:rPr lang="ru-RU" sz="1400" dirty="0">
                          <a:effectLst/>
                        </a:rPr>
                        <a:t>-19 в Италии в математической модели мультифрактальной динамики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3527894029"/>
                  </a:ext>
                </a:extLst>
              </a:tr>
              <a:tr h="257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Интерполяционные полиномы Эрмита на параллелепипедах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2662196317"/>
                  </a:ext>
                </a:extLst>
              </a:tr>
              <a:tr h="257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Алгоритм решения алгебраической задачи на собственные значения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2940389870"/>
                  </a:ext>
                </a:extLst>
              </a:tr>
              <a:tr h="288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Фрактальные свойства поверхности листьев сныти парка Победы г. Твери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193778175"/>
                  </a:ext>
                </a:extLst>
              </a:tr>
              <a:tr h="257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Фрактальные свойства поверхности сплавов Nd</a:t>
                      </a:r>
                      <a:r>
                        <a:rPr lang="ru-RU" sz="1400" baseline="-25000" dirty="0">
                          <a:effectLst/>
                        </a:rPr>
                        <a:t>100-x</a:t>
                      </a:r>
                      <a:r>
                        <a:rPr lang="ru-RU" sz="1400" dirty="0">
                          <a:effectLst/>
                        </a:rPr>
                        <a:t>Fe</a:t>
                      </a:r>
                      <a:r>
                        <a:rPr lang="ru-RU" sz="1400" baseline="-25000" dirty="0">
                          <a:effectLst/>
                        </a:rPr>
                        <a:t>x </a:t>
                      </a:r>
                      <a:r>
                        <a:rPr lang="ru-RU" sz="1400" dirty="0">
                          <a:effectLst/>
                        </a:rPr>
                        <a:t>в модели фрактальной термодинамики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2742905889"/>
                  </a:ext>
                </a:extLst>
              </a:tr>
              <a:tr h="257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Фрактальная термодинамика конденсата водяного пара на поверхности кристалла германия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1644931207"/>
                  </a:ext>
                </a:extLst>
              </a:tr>
              <a:tr h="514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Дискретная динамика квантового фазового пространства мгновенного сердечного ритма одного из пациентов ЦКБ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700299212"/>
                  </a:ext>
                </a:extLst>
              </a:tr>
              <a:tr h="514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Фрактальные свойства расширенного квантового фазового пространства мгновенного сердечного ритма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232966587"/>
                  </a:ext>
                </a:extLst>
              </a:tr>
              <a:tr h="257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Фазовое пространство пандемии </a:t>
                      </a:r>
                      <a:r>
                        <a:rPr lang="en-US" sz="1400" dirty="0">
                          <a:effectLst/>
                        </a:rPr>
                        <a:t>COVID</a:t>
                      </a:r>
                      <a:r>
                        <a:rPr lang="ru-RU" sz="1400" dirty="0">
                          <a:effectLst/>
                        </a:rPr>
                        <a:t>-19 в Тверском регионе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3449353407"/>
                  </a:ext>
                </a:extLst>
              </a:tr>
              <a:tr h="288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Вариационные </a:t>
                      </a:r>
                      <a:r>
                        <a:rPr lang="ru-RU" sz="1400" dirty="0" err="1">
                          <a:effectLst/>
                        </a:rPr>
                        <a:t>автокодировщики</a:t>
                      </a:r>
                      <a:r>
                        <a:rPr lang="ru-RU" sz="1400" dirty="0">
                          <a:effectLst/>
                        </a:rPr>
                        <a:t> для генерации изображений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4252272230"/>
                  </a:ext>
                </a:extLst>
              </a:tr>
              <a:tr h="514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Исследование применимости </a:t>
                      </a:r>
                      <a:r>
                        <a:rPr lang="ru-RU" sz="1400" dirty="0" err="1">
                          <a:effectLst/>
                        </a:rPr>
                        <a:t>генеративно</a:t>
                      </a:r>
                      <a:r>
                        <a:rPr lang="ru-RU" sz="1400" dirty="0">
                          <a:effectLst/>
                        </a:rPr>
                        <a:t>-состязательные нейронные сетей для задач расширения обучающих выборок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2505800625"/>
                  </a:ext>
                </a:extLst>
              </a:tr>
              <a:tr h="257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Методы компьютерного зрения для задач трекинга объектов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267282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85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Участие студентов бакалавриата в научной работе: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Участие студентов бакалавриата в 5 международных конференциях (Словакия, Черногория)</a:t>
            </a:r>
          </a:p>
          <a:p>
            <a:r>
              <a:rPr lang="ru-RU" dirty="0"/>
              <a:t>Публикации в научных журналах</a:t>
            </a:r>
          </a:p>
          <a:p>
            <a:r>
              <a:rPr lang="ru-RU" dirty="0"/>
              <a:t>Возможность работы на суперкомпьютере Лаборатории информационных технологий Объединенного института ядерных исследований (г. Дубна)</a:t>
            </a:r>
          </a:p>
          <a:p>
            <a:r>
              <a:rPr lang="ru-RU" dirty="0"/>
              <a:t>Существенная прибавка к стипендии за активную научную работу.</a:t>
            </a:r>
          </a:p>
        </p:txBody>
      </p:sp>
    </p:spTree>
    <p:extLst>
      <p:ext uri="{BB962C8B-B14F-4D97-AF65-F5344CB8AC3E}">
        <p14:creationId xmlns:p14="http://schemas.microsoft.com/office/powerpoint/2010/main" val="365757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067" y="708024"/>
            <a:ext cx="10515600" cy="5514976"/>
          </a:xfrm>
        </p:spPr>
        <p:txBody>
          <a:bodyPr>
            <a:noAutofit/>
          </a:bodyPr>
          <a:lstStyle/>
          <a:p>
            <a:r>
              <a:rPr lang="ru-RU" dirty="0"/>
              <a:t>Многие хорошо успевающие студенты успешно сочетают учебу  на старших курсах </a:t>
            </a:r>
            <a:r>
              <a:rPr lang="ru-RU" dirty="0" err="1"/>
              <a:t>бакалавриата</a:t>
            </a:r>
            <a:r>
              <a:rPr lang="ru-RU" dirty="0"/>
              <a:t> 02.03.01 Математика и компьютерные науки и в магистратуре 02.04.01 Математика и компьютерные науки с работой в таких организациях как</a:t>
            </a:r>
            <a:endParaRPr lang="en-US" dirty="0"/>
          </a:p>
          <a:p>
            <a:r>
              <a:rPr lang="ru-RU" dirty="0">
                <a:ea typeface="Calibri" panose="020F0502020204030204" pitchFamily="34" charset="0"/>
              </a:rPr>
              <a:t>НПО </a:t>
            </a:r>
            <a:r>
              <a:rPr lang="ru-RU" dirty="0" err="1">
                <a:ea typeface="Calibri" panose="020F0502020204030204" pitchFamily="34" charset="0"/>
              </a:rPr>
              <a:t>РусБИТех</a:t>
            </a:r>
            <a:r>
              <a:rPr lang="ru-RU" dirty="0">
                <a:ea typeface="Calibri" panose="020F0502020204030204" pitchFamily="34" charset="0"/>
              </a:rPr>
              <a:t>; </a:t>
            </a:r>
            <a:r>
              <a:rPr lang="ru-RU" dirty="0" err="1">
                <a:ea typeface="Calibri" panose="020F0502020204030204" pitchFamily="34" charset="0"/>
              </a:rPr>
              <a:t>iSimpleLab</a:t>
            </a:r>
            <a:r>
              <a:rPr lang="ru-RU" dirty="0">
                <a:ea typeface="Calibri" panose="020F0502020204030204" pitchFamily="34" charset="0"/>
              </a:rPr>
              <a:t> (ООО «</a:t>
            </a:r>
            <a:r>
              <a:rPr lang="ru-RU" dirty="0" err="1">
                <a:ea typeface="Calibri" panose="020F0502020204030204" pitchFamily="34" charset="0"/>
              </a:rPr>
              <a:t>АйСимплЛаб</a:t>
            </a:r>
            <a:r>
              <a:rPr lang="ru-RU" dirty="0">
                <a:ea typeface="Calibri" panose="020F0502020204030204" pitchFamily="34" charset="0"/>
              </a:rPr>
              <a:t>»); ООО «ЭПАМ СИСТЭМЗ»; ООО «Инновационные технологии»; АО «Лаборатория Касперского»; ПАО «Московский кредитный банк»; «ОТП банк»; ООО "</a:t>
            </a:r>
            <a:r>
              <a:rPr lang="ru-RU" dirty="0" err="1">
                <a:ea typeface="Calibri" panose="020F0502020204030204" pitchFamily="34" charset="0"/>
              </a:rPr>
              <a:t>Мультограм</a:t>
            </a:r>
            <a:r>
              <a:rPr lang="ru-RU" dirty="0">
                <a:ea typeface="Calibri" panose="020F0502020204030204" pitchFamily="34" charset="0"/>
              </a:rPr>
              <a:t>"; ООО «Квадратный метр»;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a typeface="Calibri" panose="020F0502020204030204" pitchFamily="34" charset="0"/>
              </a:rPr>
              <a:t>ОАО «Тверской вагоностроительный завод»; АО «Единый расчетный центр «УПРАВДОМ»»; ООО «Интернет решения»; ОГУП «Фармация»; «Русский свет»; ООО «Первая сервисная компания»;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a typeface="Calibri" panose="020F0502020204030204" pitchFamily="34" charset="0"/>
              </a:rPr>
              <a:t>«</a:t>
            </a:r>
            <a:r>
              <a:rPr lang="ru-RU" dirty="0" err="1">
                <a:ea typeface="Calibri" panose="020F0502020204030204" pitchFamily="34" charset="0"/>
              </a:rPr>
              <a:t>Доджер</a:t>
            </a:r>
            <a:r>
              <a:rPr lang="ru-RU" dirty="0">
                <a:ea typeface="Calibri" panose="020F0502020204030204" pitchFamily="34" charset="0"/>
              </a:rPr>
              <a:t>»; ООО «ТРИ-О»; ООО «Эко-Сервис», </a:t>
            </a:r>
            <a:r>
              <a:rPr lang="ru-RU" dirty="0"/>
              <a:t>во многих</a:t>
            </a:r>
            <a:r>
              <a:rPr lang="en-US" dirty="0"/>
              <a:t> </a:t>
            </a:r>
            <a:r>
              <a:rPr lang="ru-RU" dirty="0"/>
              <a:t>школах г. Твери и </a:t>
            </a:r>
            <a:r>
              <a:rPr lang="ru-RU"/>
              <a:t>Тверской области</a:t>
            </a:r>
            <a:r>
              <a:rPr lang="ru-RU">
                <a:ea typeface="Calibri" panose="020F0502020204030204" pitchFamily="34" charset="0"/>
              </a:rPr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248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866" y="719667"/>
            <a:ext cx="10515600" cy="1591733"/>
          </a:xfrm>
        </p:spPr>
        <p:txBody>
          <a:bodyPr/>
          <a:lstStyle/>
          <a:p>
            <a:r>
              <a:rPr lang="ru-RU" dirty="0"/>
              <a:t>Сайт направления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https://macs.tversu.ru/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2414"/>
              </p:ext>
            </p:extLst>
          </p:nvPr>
        </p:nvGraphicFramePr>
        <p:xfrm>
          <a:off x="1540933" y="2607734"/>
          <a:ext cx="874606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Направление</a:t>
                      </a:r>
                    </a:p>
                    <a:p>
                      <a:r>
                        <a:rPr lang="ru-RU" dirty="0"/>
                        <a:t>Код ОКСО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Форма обучения, степень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Перечень вступительных испытаний (с обозначением приоритетности)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02.03.01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Математика и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компьютерные науки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очная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 года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Бакалавр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Математика (проф.) (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39)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Информатика и ИКТ (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44) или Физика (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39)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Русский язык (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40)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453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531" y="5774268"/>
            <a:ext cx="11487149" cy="78740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+mn-lt"/>
              </a:rPr>
              <a:t>Ждем Вас!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0933" y="101600"/>
            <a:ext cx="11631082" cy="581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+mn-lt"/>
              </a:rPr>
              <a:t>Уважаемы абитуриенты!</a:t>
            </a:r>
          </a:p>
          <a:p>
            <a:r>
              <a:rPr lang="ru-RU" sz="2800" dirty="0">
                <a:latin typeface="+mn-lt"/>
              </a:rPr>
              <a:t>Все желающие могут получить более подробную информацию о направлении по адресам</a:t>
            </a:r>
            <a:r>
              <a:rPr lang="en-US" sz="2800" dirty="0">
                <a:latin typeface="+mn-lt"/>
              </a:rPr>
              <a:t>:</a:t>
            </a:r>
            <a:endParaRPr lang="ru-RU" sz="2800" dirty="0">
              <a:latin typeface="+mn-lt"/>
            </a:endParaRPr>
          </a:p>
          <a:p>
            <a:endParaRPr lang="ru-RU" sz="2800" dirty="0">
              <a:latin typeface="+mn-lt"/>
            </a:endParaRPr>
          </a:p>
          <a:p>
            <a:r>
              <a:rPr lang="ru-RU" sz="2800" dirty="0">
                <a:latin typeface="+mn-lt"/>
              </a:rPr>
              <a:t>Г. Тверь, ул. </a:t>
            </a:r>
            <a:r>
              <a:rPr lang="ru-RU" sz="2800" dirty="0" err="1">
                <a:latin typeface="+mn-lt"/>
              </a:rPr>
              <a:t>Трехсвятская</a:t>
            </a:r>
            <a:r>
              <a:rPr lang="ru-RU" sz="2800" dirty="0">
                <a:latin typeface="+mn-lt"/>
              </a:rPr>
              <a:t>, 1-й корпус ТвГУ (д. 16/31), ауд. 305</a:t>
            </a:r>
          </a:p>
          <a:p>
            <a:endParaRPr lang="en-US" sz="2800" dirty="0">
              <a:latin typeface="+mn-lt"/>
            </a:endParaRPr>
          </a:p>
          <a:p>
            <a:r>
              <a:rPr lang="ru-RU" sz="2800" dirty="0">
                <a:latin typeface="+mn-lt"/>
              </a:rPr>
              <a:t>Г. Тверь, Садовый переулок, 3-й корпус ТвГУ (д. 35), ауд. 14 (Кафедра общей математики и математической физики ТвГУ)</a:t>
            </a:r>
          </a:p>
          <a:p>
            <a:endParaRPr lang="ru-RU" sz="2800" dirty="0">
              <a:latin typeface="+mn-lt"/>
            </a:endParaRPr>
          </a:p>
          <a:p>
            <a:r>
              <a:rPr lang="ru-RU" sz="2800" dirty="0">
                <a:latin typeface="+mn-lt"/>
              </a:rPr>
              <a:t>Предварительная запись на очные по выше указанным адресам и </a:t>
            </a:r>
            <a:r>
              <a:rPr lang="ru-RU" sz="2800" dirty="0" err="1">
                <a:latin typeface="+mn-lt"/>
              </a:rPr>
              <a:t>дистантные</a:t>
            </a:r>
            <a:r>
              <a:rPr lang="ru-RU" sz="2800" dirty="0">
                <a:latin typeface="+mn-lt"/>
              </a:rPr>
              <a:t> </a:t>
            </a:r>
            <a:r>
              <a:rPr lang="ru-RU" sz="2800" dirty="0" err="1">
                <a:latin typeface="+mn-lt"/>
              </a:rPr>
              <a:t>консультанции</a:t>
            </a:r>
            <a:r>
              <a:rPr lang="ru-RU" sz="2800" dirty="0">
                <a:latin typeface="+mn-lt"/>
              </a:rPr>
              <a:t> абитуриентам по</a:t>
            </a:r>
            <a:r>
              <a:rPr lang="en-US" sz="2800" dirty="0">
                <a:latin typeface="+mn-lt"/>
              </a:rPr>
              <a:t>: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e-mail: </a:t>
            </a:r>
            <a:r>
              <a:rPr lang="en-US" sz="2800" dirty="0">
                <a:latin typeface="+mn-lt"/>
                <a:hlinkClick r:id="rId2"/>
              </a:rPr>
              <a:t>Tsvetkov.VP@tversu.ru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>
                <a:latin typeface="+mn-lt"/>
                <a:hlinkClick r:id="rId3"/>
              </a:rPr>
              <a:t>Mikheev.sa@tversu.ru</a:t>
            </a:r>
            <a:endParaRPr lang="ru-RU" sz="2800" dirty="0">
              <a:latin typeface="+mn-lt"/>
            </a:endParaRPr>
          </a:p>
          <a:p>
            <a:endParaRPr lang="ru-RU" sz="2800" dirty="0">
              <a:latin typeface="+mn-lt"/>
            </a:endParaRPr>
          </a:p>
          <a:p>
            <a:r>
              <a:rPr lang="ru-RU" sz="2800" dirty="0">
                <a:latin typeface="+mn-lt"/>
              </a:rPr>
              <a:t>тел.</a:t>
            </a:r>
            <a:r>
              <a:rPr lang="en-US" sz="2800" dirty="0">
                <a:latin typeface="+mn-lt"/>
              </a:rPr>
              <a:t>:</a:t>
            </a:r>
            <a:r>
              <a:rPr lang="ru-RU" sz="2800" dirty="0">
                <a:latin typeface="+mn-lt"/>
              </a:rPr>
              <a:t> </a:t>
            </a:r>
          </a:p>
          <a:p>
            <a:r>
              <a:rPr lang="ru-RU" sz="2800" dirty="0">
                <a:latin typeface="+mn-lt"/>
              </a:rPr>
              <a:t>+7 910 937 6172 (руководитель направления Цветков Виктор Павлович)</a:t>
            </a:r>
          </a:p>
          <a:p>
            <a:r>
              <a:rPr lang="ru-RU" sz="2800" dirty="0">
                <a:latin typeface="+mn-lt"/>
              </a:rPr>
              <a:t>+7 906 555 5952 (</a:t>
            </a:r>
            <a:r>
              <a:rPr lang="ru-RU" sz="2800" dirty="0" err="1">
                <a:latin typeface="+mn-lt"/>
              </a:rPr>
              <a:t>тьютор</a:t>
            </a:r>
            <a:r>
              <a:rPr lang="ru-RU" sz="2800" dirty="0">
                <a:latin typeface="+mn-lt"/>
              </a:rPr>
              <a:t> направления Михеев Сергей Александрович)</a:t>
            </a:r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771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547997-CEC0-402B-B40E-01036365F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86" y="181483"/>
            <a:ext cx="11791785" cy="651565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Направление Математика и компьютерные науки основано на оптимальном соединении и взаимодействии математики и компьютерных наук. </a:t>
            </a:r>
          </a:p>
          <a:p>
            <a:r>
              <a:rPr lang="ru-RU" dirty="0"/>
              <a:t>В основе его лежит математика.</a:t>
            </a:r>
          </a:p>
          <a:p>
            <a:r>
              <a:rPr lang="ru-RU" dirty="0"/>
              <a:t>В современном мире основным трендом является непрерывное образование. Любой специалист для поддержания высокого уровня должен непрерывно совершенствоваться. Но любое дополнительно образование должно получаться на крепком фундаменте. Основой этого фундамента является математика, а практической надстройкой является компьютерные науки.</a:t>
            </a:r>
          </a:p>
          <a:p>
            <a:r>
              <a:rPr lang="ru-RU" dirty="0"/>
              <a:t>Изучить команды и правила составления программ относительно просто. Но создавать компактные и эффективные программы можно только в совершенстве владея искусством составления алгоритмов, которое базируется на математических моделях и математических методах, которые в свою очередь основаны на классических математических дисциплинах. </a:t>
            </a:r>
          </a:p>
          <a:p>
            <a:r>
              <a:rPr lang="ru-RU" dirty="0"/>
              <a:t>Искусство программирования невозможно без синтеза компьютерных наук и математики. Основной составляющей любого программного продукта является алгоритм, разработка которого не представляется возможным без владения соответствующими математическими знаниями.</a:t>
            </a:r>
            <a:endParaRPr lang="en-US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95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399" y="691092"/>
            <a:ext cx="10668001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Высокая потребность в квалифицированных специалистах научно-исследовательской, производственной и образовательной сферах в настоящее время диктуют необходимость дальнейшего непрерывного совершенствования уровня профессиональных знаний и навыков.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этом плане уникальные возможности предоставляют направления </a:t>
            </a:r>
            <a:r>
              <a:rPr lang="ru-RU" dirty="0" err="1"/>
              <a:t>бакалавриата</a:t>
            </a:r>
            <a:r>
              <a:rPr lang="ru-RU" dirty="0"/>
              <a:t> и магистратуры “Математика и компьютерные науки” поскольку они сочетают высокий уровень знаний математических и компьютерных методов и подходов.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нашем направлении это достигается реализацией конкретного профиля Математическое и компьютерное моделирование.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405017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813F452-AF3D-4A49-9EB4-D0814F09A7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787971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540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0253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Квалификационные </a:t>
            </a:r>
            <a:br>
              <a:rPr lang="ru-RU" dirty="0"/>
            </a:br>
            <a:r>
              <a:rPr lang="ru-RU" dirty="0"/>
              <a:t>характеристики выпускника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Выпускник подготовлен к выполнению исследовательской деятельности, в областях, использующих математические методы и компьютерные технологии;</a:t>
            </a:r>
          </a:p>
          <a:p>
            <a:r>
              <a:rPr lang="ru-RU" dirty="0"/>
              <a:t>созданию и использованию математических моделей процессов и объектов;</a:t>
            </a:r>
          </a:p>
          <a:p>
            <a:r>
              <a:rPr lang="ru-RU" dirty="0"/>
              <a:t>разработке эффективных математических методов решения задач естествознания, техники, экономики и управления;</a:t>
            </a:r>
          </a:p>
          <a:p>
            <a:r>
              <a:rPr lang="ru-RU" dirty="0"/>
              <a:t>программно-управленческой, научно-исследовательской, проектно-конструкторской и эксплуатационно-управленческой деятельности.</a:t>
            </a:r>
          </a:p>
          <a:p>
            <a:r>
              <a:rPr lang="ru-RU" dirty="0"/>
              <a:t>преподаванию математики и информатики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78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6FE4E7-A8B3-4AC2-A977-6D640E02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69" y="410293"/>
            <a:ext cx="10515600" cy="95733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Процесс обучения на направлении Математика и компьютерные науки: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4E0FDFE9-B13A-4F5E-8AB2-A01C4A0694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3097340"/>
              </p:ext>
            </p:extLst>
          </p:nvPr>
        </p:nvGraphicFramePr>
        <p:xfrm>
          <a:off x="762578" y="803082"/>
          <a:ext cx="10515599" cy="5902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451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7FAF883-C559-4140-8714-5EDCEAFA6C20}"/>
              </a:ext>
            </a:extLst>
          </p:cNvPr>
          <p:cNvGrpSpPr/>
          <p:nvPr/>
        </p:nvGrpSpPr>
        <p:grpSpPr>
          <a:xfrm>
            <a:off x="1402682" y="180475"/>
            <a:ext cx="9684418" cy="6458450"/>
            <a:chOff x="1612232" y="180475"/>
            <a:chExt cx="8674768" cy="5282990"/>
          </a:xfrm>
        </p:grpSpPr>
        <p:graphicFrame>
          <p:nvGraphicFramePr>
            <p:cNvPr id="4" name="Схема 3">
              <a:extLst>
                <a:ext uri="{FF2B5EF4-FFF2-40B4-BE49-F238E27FC236}">
                  <a16:creationId xmlns:a16="http://schemas.microsoft.com/office/drawing/2014/main" id="{0A7C10E6-81BB-42D5-8CAE-B940918D5E0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14787595"/>
                </p:ext>
              </p:extLst>
            </p:nvPr>
          </p:nvGraphicFramePr>
          <p:xfrm>
            <a:off x="1612232" y="180475"/>
            <a:ext cx="8674768" cy="39343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50E08F67-07B2-4570-8893-7CCE8384E3F6}"/>
                </a:ext>
              </a:extLst>
            </p:cNvPr>
            <p:cNvGrpSpPr/>
            <p:nvPr/>
          </p:nvGrpSpPr>
          <p:grpSpPr>
            <a:xfrm>
              <a:off x="1612232" y="4233989"/>
              <a:ext cx="8674768" cy="1229476"/>
              <a:chOff x="0" y="2704849"/>
              <a:chExt cx="8674768" cy="1229476"/>
            </a:xfrm>
          </p:grpSpPr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:a16="http://schemas.microsoft.com/office/drawing/2014/main" id="{5FDB5BA7-B945-4ED6-A883-5A8BC0A5CAC7}"/>
                  </a:ext>
                </a:extLst>
              </p:cNvPr>
              <p:cNvSpPr/>
              <p:nvPr/>
            </p:nvSpPr>
            <p:spPr>
              <a:xfrm>
                <a:off x="0" y="2704849"/>
                <a:ext cx="8674768" cy="122947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Прямоугольник: скругленные углы 4">
                <a:extLst>
                  <a:ext uri="{FF2B5EF4-FFF2-40B4-BE49-F238E27FC236}">
                    <a16:creationId xmlns:a16="http://schemas.microsoft.com/office/drawing/2014/main" id="{D3875A5C-EA32-4732-9DA2-50D4399DDB8C}"/>
                  </a:ext>
                </a:extLst>
              </p:cNvPr>
              <p:cNvSpPr txBox="1"/>
              <p:nvPr/>
            </p:nvSpPr>
            <p:spPr>
              <a:xfrm>
                <a:off x="1857901" y="2704849"/>
                <a:ext cx="6816866" cy="12294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114300" rIns="114300" bIns="114300" numCol="1" spcCol="1270" anchor="ctr" anchorCtr="0">
                <a:noAutofit/>
              </a:bodyPr>
              <a:lstStyle/>
              <a:p>
                <a:pPr marL="0" lvl="0" indent="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3000" kern="1200" dirty="0"/>
                  <a:t>Иногородним предоставляется общежитие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18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Кадровый состав преподавателей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4 доктора наук</a:t>
            </a:r>
            <a:r>
              <a:rPr lang="en-US" sz="3200" dirty="0"/>
              <a:t> (</a:t>
            </a:r>
            <a:r>
              <a:rPr lang="ru-RU" sz="3200" dirty="0"/>
              <a:t>Цветков В.П., Цирулев А.Н., </a:t>
            </a:r>
            <a:r>
              <a:rPr lang="ru-RU" sz="3200" dirty="0" err="1"/>
              <a:t>Виницкий</a:t>
            </a:r>
            <a:r>
              <a:rPr lang="ru-RU" sz="3200" dirty="0"/>
              <a:t> С.И., Цветков И.В.</a:t>
            </a:r>
            <a:r>
              <a:rPr lang="en-US" sz="3200" dirty="0"/>
              <a:t>)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8 кандидатов наук (</a:t>
            </a:r>
            <a:r>
              <a:rPr lang="ru-RU" sz="3200" dirty="0" err="1"/>
              <a:t>Стрельцова</a:t>
            </a:r>
            <a:r>
              <a:rPr lang="ru-RU" sz="3200" dirty="0"/>
              <a:t> О.И., Воронцова Е.Г., </a:t>
            </a:r>
            <a:r>
              <a:rPr lang="ru-RU" sz="3200" dirty="0" err="1"/>
              <a:t>Айрян</a:t>
            </a:r>
            <a:r>
              <a:rPr lang="ru-RU" sz="3200" dirty="0"/>
              <a:t> Э.А., Рыжиков В.Н., Лебедев Д.Ю., Беспалько Е.В., Михеев С.А.)</a:t>
            </a:r>
          </a:p>
          <a:p>
            <a:pPr marL="0" indent="0">
              <a:buNone/>
            </a:pPr>
            <a:r>
              <a:rPr lang="ru-RU" sz="3200" dirty="0"/>
              <a:t>В преподавательском составе трое докторов и кандидатов наук из Лаборатории информационных технологий Объединенного института ядерных исследований (г.</a:t>
            </a:r>
            <a:r>
              <a:rPr lang="en-US" sz="3200" dirty="0"/>
              <a:t> </a:t>
            </a:r>
            <a:r>
              <a:rPr lang="ru-RU" sz="3200" dirty="0"/>
              <a:t>Дубна)</a:t>
            </a:r>
          </a:p>
        </p:txBody>
      </p:sp>
    </p:spTree>
    <p:extLst>
      <p:ext uri="{BB962C8B-B14F-4D97-AF65-F5344CB8AC3E}">
        <p14:creationId xmlns:p14="http://schemas.microsoft.com/office/powerpoint/2010/main" val="117979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5" y="273049"/>
            <a:ext cx="11201400" cy="6442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Компьютерные науки</a:t>
            </a:r>
            <a:r>
              <a:rPr lang="en-US" b="1" dirty="0"/>
              <a:t>:</a:t>
            </a:r>
            <a:endParaRPr lang="ru-RU" dirty="0"/>
          </a:p>
          <a:p>
            <a:r>
              <a:rPr lang="ru-RU" dirty="0"/>
              <a:t>Информационно-коммуникационные технологии в профессиональной деятельности</a:t>
            </a:r>
          </a:p>
          <a:p>
            <a:r>
              <a:rPr lang="ru-RU" dirty="0"/>
              <a:t>Основы программирования</a:t>
            </a:r>
          </a:p>
          <a:p>
            <a:r>
              <a:rPr lang="ru-RU" dirty="0"/>
              <a:t>Структуры и алгоритмы компьютерной обработки данных</a:t>
            </a:r>
          </a:p>
          <a:p>
            <a:r>
              <a:rPr lang="ru-RU" dirty="0"/>
              <a:t>Теория баз данных</a:t>
            </a:r>
          </a:p>
          <a:p>
            <a:r>
              <a:rPr lang="ru-RU" dirty="0"/>
              <a:t>Машинное обучение</a:t>
            </a:r>
          </a:p>
          <a:p>
            <a:r>
              <a:rPr lang="ru-RU" dirty="0"/>
              <a:t>Компьютерная алгебра</a:t>
            </a:r>
          </a:p>
          <a:p>
            <a:r>
              <a:rPr lang="ru-RU" dirty="0"/>
              <a:t>Введение в символьные методы расчета</a:t>
            </a:r>
          </a:p>
          <a:p>
            <a:r>
              <a:rPr lang="ru-RU" dirty="0"/>
              <a:t>Численные методы в математическом моделировании</a:t>
            </a:r>
          </a:p>
          <a:p>
            <a:r>
              <a:rPr lang="ru-RU" dirty="0"/>
              <a:t>Фрактальные методы в исследовании социально-экономических и природных систем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181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910</Words>
  <Application>Microsoft Office PowerPoint</Application>
  <PresentationFormat>Широкоэкранный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Математика и компьютерные науки</vt:lpstr>
      <vt:lpstr>Презентация PowerPoint</vt:lpstr>
      <vt:lpstr>Презентация PowerPoint</vt:lpstr>
      <vt:lpstr>Презентация PowerPoint</vt:lpstr>
      <vt:lpstr>Квалификационные  характеристики выпускника</vt:lpstr>
      <vt:lpstr>Презентация PowerPoint</vt:lpstr>
      <vt:lpstr>Презентация PowerPoint</vt:lpstr>
      <vt:lpstr>Кадровый состав преподавателей</vt:lpstr>
      <vt:lpstr>Презентация PowerPoint</vt:lpstr>
      <vt:lpstr>Темы дипломов бакалавров 2022 г.</vt:lpstr>
      <vt:lpstr>Участие студентов бакалавриата в научной работе:</vt:lpstr>
      <vt:lpstr>Презентация PowerPoint</vt:lpstr>
      <vt:lpstr>Презентация PowerPoint</vt:lpstr>
      <vt:lpstr>Ждем Вас!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и компьютерные науки</dc:title>
  <dc:creator>Цветков Илья Викторович</dc:creator>
  <cp:lastModifiedBy>Цветков Илья Викторович</cp:lastModifiedBy>
  <cp:revision>36</cp:revision>
  <dcterms:created xsi:type="dcterms:W3CDTF">2022-01-28T15:53:53Z</dcterms:created>
  <dcterms:modified xsi:type="dcterms:W3CDTF">2022-03-31T20:36:25Z</dcterms:modified>
</cp:coreProperties>
</file>