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528" r:id="rId5"/>
    <p:sldId id="257" r:id="rId6"/>
    <p:sldId id="261" r:id="rId7"/>
    <p:sldId id="535" r:id="rId8"/>
    <p:sldId id="525" r:id="rId9"/>
    <p:sldId id="527" r:id="rId10"/>
    <p:sldId id="291" r:id="rId11"/>
    <p:sldId id="278" r:id="rId12"/>
    <p:sldId id="294" r:id="rId13"/>
    <p:sldId id="259" r:id="rId14"/>
    <p:sldId id="260" r:id="rId15"/>
    <p:sldId id="526" r:id="rId16"/>
    <p:sldId id="258" r:id="rId17"/>
    <p:sldId id="536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1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AD680-E280-4876-AEDB-2879CF744FF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6AFDD-F8D4-4B4F-A783-4E23DF7FFC94}">
      <dgm:prSet phldrT="[Текст]" custT="1"/>
      <dgm:spPr/>
      <dgm:t>
        <a:bodyPr/>
        <a:lstStyle/>
        <a:p>
          <a:r>
            <a:rPr lang="ru-RU" sz="2400" dirty="0"/>
            <a:t>Специальность: </a:t>
          </a:r>
          <a:endParaRPr lang="en-US" sz="2400" dirty="0"/>
        </a:p>
        <a:p>
          <a:r>
            <a:rPr lang="ru-RU" sz="2400" dirty="0">
              <a:solidFill>
                <a:srgbClr val="FF0000"/>
              </a:solidFill>
            </a:rPr>
            <a:t>«Компьютерная безопасность»</a:t>
          </a:r>
          <a:br>
            <a:rPr lang="ru-RU" sz="2400" dirty="0">
              <a:solidFill>
                <a:srgbClr val="FF0000"/>
              </a:solidFill>
            </a:rPr>
          </a:br>
          <a:r>
            <a:rPr lang="ru-RU" sz="1600" dirty="0">
              <a:solidFill>
                <a:schemeClr val="tx1"/>
              </a:solidFill>
            </a:rPr>
            <a:t>проходной балл - 187</a:t>
          </a:r>
        </a:p>
      </dgm:t>
    </dgm:pt>
    <dgm:pt modelId="{FBD006C0-EB32-45BF-91F2-97607A59F442}" type="parTrans" cxnId="{93E3401A-9552-4EF2-87E3-1990B9DF7708}">
      <dgm:prSet/>
      <dgm:spPr/>
      <dgm:t>
        <a:bodyPr/>
        <a:lstStyle/>
        <a:p>
          <a:endParaRPr lang="ru-RU"/>
        </a:p>
      </dgm:t>
    </dgm:pt>
    <dgm:pt modelId="{B5219AE5-66B3-48A2-949C-92C312B33051}" type="sibTrans" cxnId="{93E3401A-9552-4EF2-87E3-1990B9DF7708}">
      <dgm:prSet/>
      <dgm:spPr/>
      <dgm:t>
        <a:bodyPr/>
        <a:lstStyle/>
        <a:p>
          <a:endParaRPr lang="ru-RU"/>
        </a:p>
      </dgm:t>
    </dgm:pt>
    <dgm:pt modelId="{E3A62F2D-ADA7-4191-9D18-5CC33E80BA96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400" dirty="0"/>
            <a:t>Направление: </a:t>
          </a:r>
          <a:endParaRPr lang="en-US" sz="2400" dirty="0"/>
        </a:p>
        <a:p>
          <a:pPr>
            <a:spcAft>
              <a:spcPct val="35000"/>
            </a:spcAft>
          </a:pPr>
          <a:r>
            <a:rPr lang="ru-RU" sz="2400" dirty="0">
              <a:solidFill>
                <a:srgbClr val="FF0000"/>
              </a:solidFill>
            </a:rPr>
            <a:t>«Математика и компьютерные науки» - </a:t>
          </a:r>
          <a:br>
            <a:rPr lang="ru-RU" sz="2400" dirty="0">
              <a:solidFill>
                <a:srgbClr val="FF0000"/>
              </a:solidFill>
            </a:rPr>
          </a:br>
          <a:r>
            <a:rPr lang="ru-RU" sz="1600" dirty="0">
              <a:solidFill>
                <a:schemeClr val="tx1"/>
              </a:solidFill>
            </a:rPr>
            <a:t>проходной балл - 160</a:t>
          </a:r>
          <a:endParaRPr lang="ru-RU" sz="1600" dirty="0">
            <a:solidFill>
              <a:srgbClr val="FF0000"/>
            </a:solidFill>
          </a:endParaRPr>
        </a:p>
      </dgm:t>
    </dgm:pt>
    <dgm:pt modelId="{4CF0E036-3591-4E66-B5C0-CA70D49D0AD7}" type="parTrans" cxnId="{B217F28F-80A6-479E-88AC-437A757B54CF}">
      <dgm:prSet/>
      <dgm:spPr/>
      <dgm:t>
        <a:bodyPr/>
        <a:lstStyle/>
        <a:p>
          <a:endParaRPr lang="ru-RU"/>
        </a:p>
      </dgm:t>
    </dgm:pt>
    <dgm:pt modelId="{6016429B-1CA2-4F55-8542-0BB43C6EBD22}" type="sibTrans" cxnId="{B217F28F-80A6-479E-88AC-437A757B54CF}">
      <dgm:prSet/>
      <dgm:spPr/>
      <dgm:t>
        <a:bodyPr/>
        <a:lstStyle/>
        <a:p>
          <a:endParaRPr lang="ru-RU"/>
        </a:p>
      </dgm:t>
    </dgm:pt>
    <dgm:pt modelId="{9B12B0AA-FA02-4AD6-8AA9-1C4A2953D89E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400" dirty="0"/>
            <a:t>Направление: </a:t>
          </a:r>
          <a:endParaRPr lang="en-US" sz="2400" dirty="0"/>
        </a:p>
        <a:p>
          <a:pPr>
            <a:spcAft>
              <a:spcPct val="35000"/>
            </a:spcAft>
          </a:pPr>
          <a:r>
            <a:rPr lang="ru-RU" sz="2400" dirty="0">
              <a:solidFill>
                <a:srgbClr val="FF0000"/>
              </a:solidFill>
            </a:rPr>
            <a:t>«Математика» - </a:t>
          </a:r>
          <a:r>
            <a:rPr lang="ru-RU" sz="1600" dirty="0">
              <a:solidFill>
                <a:schemeClr val="tx1"/>
              </a:solidFill>
            </a:rPr>
            <a:t>проходной балл - 136</a:t>
          </a:r>
          <a:r>
            <a:rPr lang="ru-RU" sz="1600" dirty="0">
              <a:solidFill>
                <a:srgbClr val="FF0000"/>
              </a:solidFill>
            </a:rPr>
            <a:t> </a:t>
          </a:r>
          <a:endParaRPr lang="en-US" sz="1600" dirty="0">
            <a:solidFill>
              <a:srgbClr val="FF0000"/>
            </a:solidFill>
          </a:endParaRPr>
        </a:p>
      </dgm:t>
    </dgm:pt>
    <dgm:pt modelId="{84D0BFC7-98CC-45BE-A50F-20447E8E19C2}" type="parTrans" cxnId="{29D9559C-2EA3-48B3-A0FF-EEC2A4BC3F2D}">
      <dgm:prSet/>
      <dgm:spPr/>
      <dgm:t>
        <a:bodyPr/>
        <a:lstStyle/>
        <a:p>
          <a:endParaRPr lang="ru-RU"/>
        </a:p>
      </dgm:t>
    </dgm:pt>
    <dgm:pt modelId="{9FF814DE-B416-4A96-B9F5-7C3305C188D3}" type="sibTrans" cxnId="{29D9559C-2EA3-48B3-A0FF-EEC2A4BC3F2D}">
      <dgm:prSet/>
      <dgm:spPr/>
      <dgm:t>
        <a:bodyPr/>
        <a:lstStyle/>
        <a:p>
          <a:endParaRPr lang="ru-RU"/>
        </a:p>
      </dgm:t>
    </dgm:pt>
    <dgm:pt modelId="{A2974647-E7DB-4BC4-8549-D595BF0EC90B}">
      <dgm:prSet custT="1"/>
      <dgm:spPr/>
      <dgm:t>
        <a:bodyPr/>
        <a:lstStyle/>
        <a:p>
          <a:r>
            <a:rPr lang="ru-RU" sz="2100" dirty="0">
              <a:solidFill>
                <a:schemeClr val="tx1"/>
              </a:solidFill>
            </a:rPr>
            <a:t>Направление: </a:t>
          </a:r>
          <a:r>
            <a:rPr lang="ru-RU" sz="2100" dirty="0">
              <a:solidFill>
                <a:srgbClr val="FF0000"/>
              </a:solidFill>
            </a:rPr>
            <a:t>«Математическое обеспечение и администрирование информационных систем» - </a:t>
          </a:r>
          <a:r>
            <a:rPr lang="ru-RU" sz="1600" dirty="0">
              <a:solidFill>
                <a:schemeClr val="tx1"/>
              </a:solidFill>
            </a:rPr>
            <a:t>проходной балл - 158</a:t>
          </a:r>
          <a:endParaRPr lang="ru-RU" sz="1600" dirty="0">
            <a:solidFill>
              <a:srgbClr val="FF0000"/>
            </a:solidFill>
          </a:endParaRPr>
        </a:p>
      </dgm:t>
    </dgm:pt>
    <dgm:pt modelId="{1BCFE08D-9B8D-4F9E-BB07-92CB54206FEB}" type="parTrans" cxnId="{AAB2E656-A80C-4049-9304-8DD464365388}">
      <dgm:prSet/>
      <dgm:spPr/>
      <dgm:t>
        <a:bodyPr/>
        <a:lstStyle/>
        <a:p>
          <a:endParaRPr lang="ru-RU"/>
        </a:p>
      </dgm:t>
    </dgm:pt>
    <dgm:pt modelId="{BEEE44C4-4D15-43FD-967D-6E3AA6426EAD}" type="sibTrans" cxnId="{AAB2E656-A80C-4049-9304-8DD464365388}">
      <dgm:prSet/>
      <dgm:spPr/>
      <dgm:t>
        <a:bodyPr/>
        <a:lstStyle/>
        <a:p>
          <a:endParaRPr lang="ru-RU"/>
        </a:p>
      </dgm:t>
    </dgm:pt>
    <dgm:pt modelId="{59A263D6-44FA-447C-923A-5643657C97C8}" type="pres">
      <dgm:prSet presAssocID="{219AD680-E280-4876-AEDB-2879CF744F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E461E09-2B32-4190-938C-159715B710C1}" type="pres">
      <dgm:prSet presAssocID="{F1E6AFDD-F8D4-4B4F-A783-4E23DF7FFC94}" presName="circle1" presStyleLbl="node1" presStyleIdx="0" presStyleCnt="4"/>
      <dgm:spPr>
        <a:solidFill>
          <a:srgbClr val="725AD6"/>
        </a:solidFill>
      </dgm:spPr>
    </dgm:pt>
    <dgm:pt modelId="{DD5F0CB3-1953-45B5-A554-4F6FEF7FE6F3}" type="pres">
      <dgm:prSet presAssocID="{F1E6AFDD-F8D4-4B4F-A783-4E23DF7FFC94}" presName="space" presStyleCnt="0"/>
      <dgm:spPr/>
    </dgm:pt>
    <dgm:pt modelId="{F4689F1A-A70E-40B3-8C08-7AA112B758B2}" type="pres">
      <dgm:prSet presAssocID="{F1E6AFDD-F8D4-4B4F-A783-4E23DF7FFC94}" presName="rect1" presStyleLbl="alignAcc1" presStyleIdx="0" presStyleCnt="4"/>
      <dgm:spPr/>
    </dgm:pt>
    <dgm:pt modelId="{038D492B-3287-43C3-8375-0708D3831DCF}" type="pres">
      <dgm:prSet presAssocID="{E3A62F2D-ADA7-4191-9D18-5CC33E80BA96}" presName="vertSpace2" presStyleLbl="node1" presStyleIdx="0" presStyleCnt="4"/>
      <dgm:spPr/>
    </dgm:pt>
    <dgm:pt modelId="{37F50720-7018-4AC4-9E8B-2673535039E0}" type="pres">
      <dgm:prSet presAssocID="{E3A62F2D-ADA7-4191-9D18-5CC33E80BA96}" presName="circle2" presStyleLbl="node1" presStyleIdx="1" presStyleCnt="4"/>
      <dgm:spPr>
        <a:solidFill>
          <a:srgbClr val="7030A0"/>
        </a:solidFill>
      </dgm:spPr>
    </dgm:pt>
    <dgm:pt modelId="{33917A78-B9AB-4810-95D7-8D7BDCA15958}" type="pres">
      <dgm:prSet presAssocID="{E3A62F2D-ADA7-4191-9D18-5CC33E80BA96}" presName="rect2" presStyleLbl="alignAcc1" presStyleIdx="1" presStyleCnt="4"/>
      <dgm:spPr/>
    </dgm:pt>
    <dgm:pt modelId="{EE339C56-1067-4EC0-AE48-31BCBF339D72}" type="pres">
      <dgm:prSet presAssocID="{A2974647-E7DB-4BC4-8549-D595BF0EC90B}" presName="vertSpace3" presStyleLbl="node1" presStyleIdx="1" presStyleCnt="4"/>
      <dgm:spPr/>
    </dgm:pt>
    <dgm:pt modelId="{EEB91449-BEF3-43A8-86C7-3CE5EDC5E893}" type="pres">
      <dgm:prSet presAssocID="{A2974647-E7DB-4BC4-8549-D595BF0EC90B}" presName="circle3" presStyleLbl="node1" presStyleIdx="2" presStyleCnt="4"/>
      <dgm:spPr/>
    </dgm:pt>
    <dgm:pt modelId="{B8CE4F42-4097-406B-AD75-6C81B76D9210}" type="pres">
      <dgm:prSet presAssocID="{A2974647-E7DB-4BC4-8549-D595BF0EC90B}" presName="rect3" presStyleLbl="alignAcc1" presStyleIdx="2" presStyleCnt="4"/>
      <dgm:spPr/>
    </dgm:pt>
    <dgm:pt modelId="{3D2E33A9-3A04-4025-A88E-524D16A68B66}" type="pres">
      <dgm:prSet presAssocID="{9B12B0AA-FA02-4AD6-8AA9-1C4A2953D89E}" presName="vertSpace4" presStyleLbl="node1" presStyleIdx="2" presStyleCnt="4"/>
      <dgm:spPr/>
    </dgm:pt>
    <dgm:pt modelId="{E60A00C9-E4E0-43D5-826E-1AB0A273D56C}" type="pres">
      <dgm:prSet presAssocID="{9B12B0AA-FA02-4AD6-8AA9-1C4A2953D89E}" presName="circle4" presStyleLbl="node1" presStyleIdx="3" presStyleCnt="4"/>
      <dgm:spPr/>
    </dgm:pt>
    <dgm:pt modelId="{8E9804AA-659E-4455-8FEA-95BAB288870F}" type="pres">
      <dgm:prSet presAssocID="{9B12B0AA-FA02-4AD6-8AA9-1C4A2953D89E}" presName="rect4" presStyleLbl="alignAcc1" presStyleIdx="3" presStyleCnt="4"/>
      <dgm:spPr/>
    </dgm:pt>
    <dgm:pt modelId="{41971CE6-7C0C-412E-B753-83172C397333}" type="pres">
      <dgm:prSet presAssocID="{F1E6AFDD-F8D4-4B4F-A783-4E23DF7FFC94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91585999-C2F3-4926-ADE7-6A027416731C}" type="pres">
      <dgm:prSet presAssocID="{E3A62F2D-ADA7-4191-9D18-5CC33E80BA96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C9F35DE5-7AC7-48AD-A4FC-56FF89C4C5FB}" type="pres">
      <dgm:prSet presAssocID="{A2974647-E7DB-4BC4-8549-D595BF0EC90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6CCC27B3-5E87-446F-A916-175E4AB9C700}" type="pres">
      <dgm:prSet presAssocID="{9B12B0AA-FA02-4AD6-8AA9-1C4A2953D89E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97AA418-A51F-44D6-94EC-AE806C1AA077}" type="presOf" srcId="{9B12B0AA-FA02-4AD6-8AA9-1C4A2953D89E}" destId="{6CCC27B3-5E87-446F-A916-175E4AB9C700}" srcOrd="1" destOrd="0" presId="urn:microsoft.com/office/officeart/2005/8/layout/target3"/>
    <dgm:cxn modelId="{93E3401A-9552-4EF2-87E3-1990B9DF7708}" srcId="{219AD680-E280-4876-AEDB-2879CF744FF8}" destId="{F1E6AFDD-F8D4-4B4F-A783-4E23DF7FFC94}" srcOrd="0" destOrd="0" parTransId="{FBD006C0-EB32-45BF-91F2-97607A59F442}" sibTransId="{B5219AE5-66B3-48A2-949C-92C312B33051}"/>
    <dgm:cxn modelId="{CEB6AD2B-642B-4DAE-B4B9-BC2631B243C6}" type="presOf" srcId="{A2974647-E7DB-4BC4-8549-D595BF0EC90B}" destId="{C9F35DE5-7AC7-48AD-A4FC-56FF89C4C5FB}" srcOrd="1" destOrd="0" presId="urn:microsoft.com/office/officeart/2005/8/layout/target3"/>
    <dgm:cxn modelId="{F2A8ED4E-FB08-4343-9BF9-5E62A9B3D091}" type="presOf" srcId="{A2974647-E7DB-4BC4-8549-D595BF0EC90B}" destId="{B8CE4F42-4097-406B-AD75-6C81B76D9210}" srcOrd="0" destOrd="0" presId="urn:microsoft.com/office/officeart/2005/8/layout/target3"/>
    <dgm:cxn modelId="{AAB2E656-A80C-4049-9304-8DD464365388}" srcId="{219AD680-E280-4876-AEDB-2879CF744FF8}" destId="{A2974647-E7DB-4BC4-8549-D595BF0EC90B}" srcOrd="2" destOrd="0" parTransId="{1BCFE08D-9B8D-4F9E-BB07-92CB54206FEB}" sibTransId="{BEEE44C4-4D15-43FD-967D-6E3AA6426EAD}"/>
    <dgm:cxn modelId="{54AE3E7E-B96E-4BEB-A3F6-875B1B80FE44}" type="presOf" srcId="{219AD680-E280-4876-AEDB-2879CF744FF8}" destId="{59A263D6-44FA-447C-923A-5643657C97C8}" srcOrd="0" destOrd="0" presId="urn:microsoft.com/office/officeart/2005/8/layout/target3"/>
    <dgm:cxn modelId="{B217F28F-80A6-479E-88AC-437A757B54CF}" srcId="{219AD680-E280-4876-AEDB-2879CF744FF8}" destId="{E3A62F2D-ADA7-4191-9D18-5CC33E80BA96}" srcOrd="1" destOrd="0" parTransId="{4CF0E036-3591-4E66-B5C0-CA70D49D0AD7}" sibTransId="{6016429B-1CA2-4F55-8542-0BB43C6EBD22}"/>
    <dgm:cxn modelId="{29D9559C-2EA3-48B3-A0FF-EEC2A4BC3F2D}" srcId="{219AD680-E280-4876-AEDB-2879CF744FF8}" destId="{9B12B0AA-FA02-4AD6-8AA9-1C4A2953D89E}" srcOrd="3" destOrd="0" parTransId="{84D0BFC7-98CC-45BE-A50F-20447E8E19C2}" sibTransId="{9FF814DE-B416-4A96-B9F5-7C3305C188D3}"/>
    <dgm:cxn modelId="{3BA7D49F-4F63-4BBE-9526-7B75CD018557}" type="presOf" srcId="{F1E6AFDD-F8D4-4B4F-A783-4E23DF7FFC94}" destId="{41971CE6-7C0C-412E-B753-83172C397333}" srcOrd="1" destOrd="0" presId="urn:microsoft.com/office/officeart/2005/8/layout/target3"/>
    <dgm:cxn modelId="{571412B4-9CF3-4C0F-B42D-BA09ED88057B}" type="presOf" srcId="{E3A62F2D-ADA7-4191-9D18-5CC33E80BA96}" destId="{33917A78-B9AB-4810-95D7-8D7BDCA15958}" srcOrd="0" destOrd="0" presId="urn:microsoft.com/office/officeart/2005/8/layout/target3"/>
    <dgm:cxn modelId="{DFE09AC1-2848-45F3-8822-E0F88D909241}" type="presOf" srcId="{9B12B0AA-FA02-4AD6-8AA9-1C4A2953D89E}" destId="{8E9804AA-659E-4455-8FEA-95BAB288870F}" srcOrd="0" destOrd="0" presId="urn:microsoft.com/office/officeart/2005/8/layout/target3"/>
    <dgm:cxn modelId="{B51E3DDE-732B-499B-8134-5E775ED81AF3}" type="presOf" srcId="{E3A62F2D-ADA7-4191-9D18-5CC33E80BA96}" destId="{91585999-C2F3-4926-ADE7-6A027416731C}" srcOrd="1" destOrd="0" presId="urn:microsoft.com/office/officeart/2005/8/layout/target3"/>
    <dgm:cxn modelId="{A07F8AFC-8534-4170-BEA0-FD28B00B2B83}" type="presOf" srcId="{F1E6AFDD-F8D4-4B4F-A783-4E23DF7FFC94}" destId="{F4689F1A-A70E-40B3-8C08-7AA112B758B2}" srcOrd="0" destOrd="0" presId="urn:microsoft.com/office/officeart/2005/8/layout/target3"/>
    <dgm:cxn modelId="{3B0DCFD8-5D1C-4856-8A45-90565C4D4729}" type="presParOf" srcId="{59A263D6-44FA-447C-923A-5643657C97C8}" destId="{1E461E09-2B32-4190-938C-159715B710C1}" srcOrd="0" destOrd="0" presId="urn:microsoft.com/office/officeart/2005/8/layout/target3"/>
    <dgm:cxn modelId="{008420EB-4306-4FBA-A293-C700643A3067}" type="presParOf" srcId="{59A263D6-44FA-447C-923A-5643657C97C8}" destId="{DD5F0CB3-1953-45B5-A554-4F6FEF7FE6F3}" srcOrd="1" destOrd="0" presId="urn:microsoft.com/office/officeart/2005/8/layout/target3"/>
    <dgm:cxn modelId="{84D87AFB-E39E-4BA2-89F3-3E043A17B492}" type="presParOf" srcId="{59A263D6-44FA-447C-923A-5643657C97C8}" destId="{F4689F1A-A70E-40B3-8C08-7AA112B758B2}" srcOrd="2" destOrd="0" presId="urn:microsoft.com/office/officeart/2005/8/layout/target3"/>
    <dgm:cxn modelId="{F10766CB-79A7-4C11-8DBB-D4BBC8A5DD89}" type="presParOf" srcId="{59A263D6-44FA-447C-923A-5643657C97C8}" destId="{038D492B-3287-43C3-8375-0708D3831DCF}" srcOrd="3" destOrd="0" presId="urn:microsoft.com/office/officeart/2005/8/layout/target3"/>
    <dgm:cxn modelId="{C2E244E6-8AFB-467F-B7A2-38831E8C3398}" type="presParOf" srcId="{59A263D6-44FA-447C-923A-5643657C97C8}" destId="{37F50720-7018-4AC4-9E8B-2673535039E0}" srcOrd="4" destOrd="0" presId="urn:microsoft.com/office/officeart/2005/8/layout/target3"/>
    <dgm:cxn modelId="{8B92BF5B-278A-437B-8AB0-751F7860115A}" type="presParOf" srcId="{59A263D6-44FA-447C-923A-5643657C97C8}" destId="{33917A78-B9AB-4810-95D7-8D7BDCA15958}" srcOrd="5" destOrd="0" presId="urn:microsoft.com/office/officeart/2005/8/layout/target3"/>
    <dgm:cxn modelId="{E4F91932-800F-4430-B64A-F444AA427EA5}" type="presParOf" srcId="{59A263D6-44FA-447C-923A-5643657C97C8}" destId="{EE339C56-1067-4EC0-AE48-31BCBF339D72}" srcOrd="6" destOrd="0" presId="urn:microsoft.com/office/officeart/2005/8/layout/target3"/>
    <dgm:cxn modelId="{D36CD9FA-AACD-49E9-8A24-148EE7866263}" type="presParOf" srcId="{59A263D6-44FA-447C-923A-5643657C97C8}" destId="{EEB91449-BEF3-43A8-86C7-3CE5EDC5E893}" srcOrd="7" destOrd="0" presId="urn:microsoft.com/office/officeart/2005/8/layout/target3"/>
    <dgm:cxn modelId="{46D11684-056F-4421-A5F6-78866FB85392}" type="presParOf" srcId="{59A263D6-44FA-447C-923A-5643657C97C8}" destId="{B8CE4F42-4097-406B-AD75-6C81B76D9210}" srcOrd="8" destOrd="0" presId="urn:microsoft.com/office/officeart/2005/8/layout/target3"/>
    <dgm:cxn modelId="{38A6E015-82D4-48B6-90C7-15C82C36FDFB}" type="presParOf" srcId="{59A263D6-44FA-447C-923A-5643657C97C8}" destId="{3D2E33A9-3A04-4025-A88E-524D16A68B66}" srcOrd="9" destOrd="0" presId="urn:microsoft.com/office/officeart/2005/8/layout/target3"/>
    <dgm:cxn modelId="{CB165E3D-6FA4-452F-89BF-2E928AAC6E1E}" type="presParOf" srcId="{59A263D6-44FA-447C-923A-5643657C97C8}" destId="{E60A00C9-E4E0-43D5-826E-1AB0A273D56C}" srcOrd="10" destOrd="0" presId="urn:microsoft.com/office/officeart/2005/8/layout/target3"/>
    <dgm:cxn modelId="{3B6D72A7-688B-4C87-92C2-307602D8235E}" type="presParOf" srcId="{59A263D6-44FA-447C-923A-5643657C97C8}" destId="{8E9804AA-659E-4455-8FEA-95BAB288870F}" srcOrd="11" destOrd="0" presId="urn:microsoft.com/office/officeart/2005/8/layout/target3"/>
    <dgm:cxn modelId="{5FDCEEDE-8360-4D4B-93C1-8202C2EBC604}" type="presParOf" srcId="{59A263D6-44FA-447C-923A-5643657C97C8}" destId="{41971CE6-7C0C-412E-B753-83172C397333}" srcOrd="12" destOrd="0" presId="urn:microsoft.com/office/officeart/2005/8/layout/target3"/>
    <dgm:cxn modelId="{69A03430-ED75-4F64-B502-F4CA32FCE8F8}" type="presParOf" srcId="{59A263D6-44FA-447C-923A-5643657C97C8}" destId="{91585999-C2F3-4926-ADE7-6A027416731C}" srcOrd="13" destOrd="0" presId="urn:microsoft.com/office/officeart/2005/8/layout/target3"/>
    <dgm:cxn modelId="{9D08DFE2-E4A0-45AD-8BB0-07EC44D4DA29}" type="presParOf" srcId="{59A263D6-44FA-447C-923A-5643657C97C8}" destId="{C9F35DE5-7AC7-48AD-A4FC-56FF89C4C5FB}" srcOrd="14" destOrd="0" presId="urn:microsoft.com/office/officeart/2005/8/layout/target3"/>
    <dgm:cxn modelId="{09ABCA2B-721D-46E6-8A9D-C77F5CA7DD49}" type="presParOf" srcId="{59A263D6-44FA-447C-923A-5643657C97C8}" destId="{6CCC27B3-5E87-446F-A916-175E4AB9C70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A1A00-9039-4E68-B10C-71D485C866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C9686-17E5-4C9E-88A6-0EE5B6D008CF}">
      <dgm:prSet phldrT="[Текст]"/>
      <dgm:spPr/>
      <dgm:t>
        <a:bodyPr/>
        <a:lstStyle/>
        <a:p>
          <a:r>
            <a:rPr lang="ru-RU" dirty="0"/>
            <a:t>Экзамены</a:t>
          </a:r>
        </a:p>
      </dgm:t>
    </dgm:pt>
    <dgm:pt modelId="{1C194642-9144-4821-98B2-B7E4297803B2}" type="parTrans" cxnId="{BCA59C11-7364-4EB5-8191-BF836558026C}">
      <dgm:prSet/>
      <dgm:spPr/>
      <dgm:t>
        <a:bodyPr/>
        <a:lstStyle/>
        <a:p>
          <a:endParaRPr lang="ru-RU"/>
        </a:p>
      </dgm:t>
    </dgm:pt>
    <dgm:pt modelId="{ADB08397-D574-4F65-8058-F954CF1B053C}" type="sibTrans" cxnId="{BCA59C11-7364-4EB5-8191-BF836558026C}">
      <dgm:prSet/>
      <dgm:spPr/>
      <dgm:t>
        <a:bodyPr/>
        <a:lstStyle/>
        <a:p>
          <a:endParaRPr lang="ru-RU"/>
        </a:p>
      </dgm:t>
    </dgm:pt>
    <dgm:pt modelId="{EBE171C1-464C-44BB-A8CA-C2BD461D8C81}">
      <dgm:prSet phldrT="[Текст]"/>
      <dgm:spPr/>
      <dgm:t>
        <a:bodyPr/>
        <a:lstStyle/>
        <a:p>
          <a:r>
            <a:rPr lang="ru-RU" u="sng" dirty="0"/>
            <a:t>Математика</a:t>
          </a:r>
          <a:r>
            <a:rPr lang="ru-RU" dirty="0"/>
            <a:t> (39 баллов)</a:t>
          </a:r>
        </a:p>
      </dgm:t>
    </dgm:pt>
    <dgm:pt modelId="{27B8E5E4-9C0E-4DA9-8E6E-6BA4F968CD35}" type="parTrans" cxnId="{EEF54BCA-8973-4962-AF16-2FBAD774B29A}">
      <dgm:prSet/>
      <dgm:spPr/>
      <dgm:t>
        <a:bodyPr/>
        <a:lstStyle/>
        <a:p>
          <a:endParaRPr lang="ru-RU"/>
        </a:p>
      </dgm:t>
    </dgm:pt>
    <dgm:pt modelId="{7DAA3CB8-EAAA-4BAA-A193-CD3A87F17993}" type="sibTrans" cxnId="{EEF54BCA-8973-4962-AF16-2FBAD774B29A}">
      <dgm:prSet/>
      <dgm:spPr/>
      <dgm:t>
        <a:bodyPr/>
        <a:lstStyle/>
        <a:p>
          <a:endParaRPr lang="ru-RU"/>
        </a:p>
      </dgm:t>
    </dgm:pt>
    <dgm:pt modelId="{75A000B5-CDA3-4DB7-BFE5-CC52CF788888}">
      <dgm:prSet phldrT="[Текст]"/>
      <dgm:spPr/>
      <dgm:t>
        <a:bodyPr/>
        <a:lstStyle/>
        <a:p>
          <a:r>
            <a:rPr lang="ru-RU" u="sng" dirty="0"/>
            <a:t>Информатика</a:t>
          </a:r>
          <a:r>
            <a:rPr lang="ru-RU" dirty="0"/>
            <a:t>  (44 балла)</a:t>
          </a:r>
        </a:p>
      </dgm:t>
    </dgm:pt>
    <dgm:pt modelId="{55E72873-BDA4-437D-BD8D-2A3840232001}" type="parTrans" cxnId="{710FCDF5-A6FB-42C0-8DEF-4CAEB814230D}">
      <dgm:prSet/>
      <dgm:spPr/>
      <dgm:t>
        <a:bodyPr/>
        <a:lstStyle/>
        <a:p>
          <a:endParaRPr lang="ru-RU"/>
        </a:p>
      </dgm:t>
    </dgm:pt>
    <dgm:pt modelId="{E6F46748-3C47-409B-ABD6-8C3D2A2AD117}" type="sibTrans" cxnId="{710FCDF5-A6FB-42C0-8DEF-4CAEB814230D}">
      <dgm:prSet/>
      <dgm:spPr/>
      <dgm:t>
        <a:bodyPr/>
        <a:lstStyle/>
        <a:p>
          <a:endParaRPr lang="ru-RU"/>
        </a:p>
      </dgm:t>
    </dgm:pt>
    <dgm:pt modelId="{9AD27E84-7F70-4E46-ADFF-4E1811580F10}">
      <dgm:prSet phldrT="[Текст]"/>
      <dgm:spPr/>
      <dgm:t>
        <a:bodyPr/>
        <a:lstStyle/>
        <a:p>
          <a:r>
            <a:rPr lang="ru-RU" u="sng" dirty="0"/>
            <a:t>Физика</a:t>
          </a:r>
        </a:p>
        <a:p>
          <a:r>
            <a:rPr lang="ru-RU" dirty="0"/>
            <a:t>(39 баллов)</a:t>
          </a:r>
        </a:p>
      </dgm:t>
    </dgm:pt>
    <dgm:pt modelId="{8CCAA6B8-E744-488E-934A-569B6A978C9B}" type="parTrans" cxnId="{B9468022-B8B2-43D0-9C53-A7D5F24BB53E}">
      <dgm:prSet/>
      <dgm:spPr/>
      <dgm:t>
        <a:bodyPr/>
        <a:lstStyle/>
        <a:p>
          <a:endParaRPr lang="ru-RU"/>
        </a:p>
      </dgm:t>
    </dgm:pt>
    <dgm:pt modelId="{2BEB9001-E65A-4CF3-8446-9A123443B2BD}" type="sibTrans" cxnId="{B9468022-B8B2-43D0-9C53-A7D5F24BB53E}">
      <dgm:prSet/>
      <dgm:spPr/>
      <dgm:t>
        <a:bodyPr/>
        <a:lstStyle/>
        <a:p>
          <a:endParaRPr lang="ru-RU"/>
        </a:p>
      </dgm:t>
    </dgm:pt>
    <dgm:pt modelId="{35E9A093-A5D0-41C5-BBFE-E565D6308BDB}">
      <dgm:prSet phldrT="[Текст]"/>
      <dgm:spPr/>
      <dgm:t>
        <a:bodyPr/>
        <a:lstStyle/>
        <a:p>
          <a:r>
            <a:rPr lang="ru-RU" u="sng" dirty="0"/>
            <a:t>Русский язык </a:t>
          </a:r>
          <a:r>
            <a:rPr lang="ru-RU" dirty="0"/>
            <a:t>(40 баллов)</a:t>
          </a:r>
        </a:p>
      </dgm:t>
    </dgm:pt>
    <dgm:pt modelId="{06A23631-ECEB-465C-9E34-12F280472F64}" type="parTrans" cxnId="{4B81B26E-0488-469F-8F65-FBA6761A803B}">
      <dgm:prSet/>
      <dgm:spPr/>
      <dgm:t>
        <a:bodyPr/>
        <a:lstStyle/>
        <a:p>
          <a:endParaRPr lang="ru-RU"/>
        </a:p>
      </dgm:t>
    </dgm:pt>
    <dgm:pt modelId="{053C29AC-155A-4D4F-B7B3-8B6B526ACA85}" type="sibTrans" cxnId="{4B81B26E-0488-469F-8F65-FBA6761A803B}">
      <dgm:prSet/>
      <dgm:spPr/>
      <dgm:t>
        <a:bodyPr/>
        <a:lstStyle/>
        <a:p>
          <a:endParaRPr lang="ru-RU"/>
        </a:p>
      </dgm:t>
    </dgm:pt>
    <dgm:pt modelId="{AED4F315-2520-4A46-A8AE-66B43FA86620}" type="pres">
      <dgm:prSet presAssocID="{E65A1A00-9039-4E68-B10C-71D485C866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EE935A-6CA5-4C7E-8A2C-5D83C928F6A3}" type="pres">
      <dgm:prSet presAssocID="{25FC9686-17E5-4C9E-88A6-0EE5B6D008CF}" presName="root" presStyleCnt="0"/>
      <dgm:spPr/>
    </dgm:pt>
    <dgm:pt modelId="{5F2598B7-9FA6-4432-81C4-58A21351147A}" type="pres">
      <dgm:prSet presAssocID="{25FC9686-17E5-4C9E-88A6-0EE5B6D008CF}" presName="rootComposite" presStyleCnt="0"/>
      <dgm:spPr/>
    </dgm:pt>
    <dgm:pt modelId="{FDFE5F0A-2A2F-47C3-ABA1-5F0EDE2FF728}" type="pres">
      <dgm:prSet presAssocID="{25FC9686-17E5-4C9E-88A6-0EE5B6D008CF}" presName="rootText" presStyleLbl="node1" presStyleIdx="0" presStyleCnt="1" custLinFactNeighborX="-909" custLinFactNeighborY="-1555"/>
      <dgm:spPr/>
    </dgm:pt>
    <dgm:pt modelId="{3FE4149F-AC99-464E-979C-196747C889C6}" type="pres">
      <dgm:prSet presAssocID="{25FC9686-17E5-4C9E-88A6-0EE5B6D008CF}" presName="rootConnector" presStyleLbl="node1" presStyleIdx="0" presStyleCnt="1"/>
      <dgm:spPr/>
    </dgm:pt>
    <dgm:pt modelId="{5150951C-BB5F-4B90-9A50-5C79D4BA1870}" type="pres">
      <dgm:prSet presAssocID="{25FC9686-17E5-4C9E-88A6-0EE5B6D008CF}" presName="childShape" presStyleCnt="0"/>
      <dgm:spPr/>
    </dgm:pt>
    <dgm:pt modelId="{3C1B8983-1E26-4819-8796-189472F89D74}" type="pres">
      <dgm:prSet presAssocID="{27B8E5E4-9C0E-4DA9-8E6E-6BA4F968CD35}" presName="Name13" presStyleLbl="parChTrans1D2" presStyleIdx="0" presStyleCnt="4"/>
      <dgm:spPr/>
    </dgm:pt>
    <dgm:pt modelId="{BF8C4C9E-E6BD-440F-8F3D-C30A14FAE7D4}" type="pres">
      <dgm:prSet presAssocID="{EBE171C1-464C-44BB-A8CA-C2BD461D8C81}" presName="childText" presStyleLbl="bgAcc1" presStyleIdx="0" presStyleCnt="4">
        <dgm:presLayoutVars>
          <dgm:bulletEnabled val="1"/>
        </dgm:presLayoutVars>
      </dgm:prSet>
      <dgm:spPr/>
    </dgm:pt>
    <dgm:pt modelId="{92E509C9-0A7E-4C28-9D4B-72A210B57F0E}" type="pres">
      <dgm:prSet presAssocID="{55E72873-BDA4-437D-BD8D-2A3840232001}" presName="Name13" presStyleLbl="parChTrans1D2" presStyleIdx="1" presStyleCnt="4"/>
      <dgm:spPr/>
    </dgm:pt>
    <dgm:pt modelId="{E7041CA7-5233-4E42-83BD-D55A8B147372}" type="pres">
      <dgm:prSet presAssocID="{75A000B5-CDA3-4DB7-BFE5-CC52CF788888}" presName="childText" presStyleLbl="bgAcc1" presStyleIdx="1" presStyleCnt="4">
        <dgm:presLayoutVars>
          <dgm:bulletEnabled val="1"/>
        </dgm:presLayoutVars>
      </dgm:prSet>
      <dgm:spPr/>
    </dgm:pt>
    <dgm:pt modelId="{66DF0F9E-AC82-4083-9705-F1D004A8D906}" type="pres">
      <dgm:prSet presAssocID="{8CCAA6B8-E744-488E-934A-569B6A978C9B}" presName="Name13" presStyleLbl="parChTrans1D2" presStyleIdx="2" presStyleCnt="4"/>
      <dgm:spPr/>
    </dgm:pt>
    <dgm:pt modelId="{AE23B411-EF71-4319-9E3A-434477E21BF3}" type="pres">
      <dgm:prSet presAssocID="{9AD27E84-7F70-4E46-ADFF-4E1811580F10}" presName="childText" presStyleLbl="bgAcc1" presStyleIdx="2" presStyleCnt="4">
        <dgm:presLayoutVars>
          <dgm:bulletEnabled val="1"/>
        </dgm:presLayoutVars>
      </dgm:prSet>
      <dgm:spPr/>
    </dgm:pt>
    <dgm:pt modelId="{EDC8709C-A883-452A-9AE5-ACA6620EE766}" type="pres">
      <dgm:prSet presAssocID="{06A23631-ECEB-465C-9E34-12F280472F64}" presName="Name13" presStyleLbl="parChTrans1D2" presStyleIdx="3" presStyleCnt="4"/>
      <dgm:spPr/>
    </dgm:pt>
    <dgm:pt modelId="{15332837-5298-4253-A0DB-A9F71A24C886}" type="pres">
      <dgm:prSet presAssocID="{35E9A093-A5D0-41C5-BBFE-E565D6308BD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CA59C11-7364-4EB5-8191-BF836558026C}" srcId="{E65A1A00-9039-4E68-B10C-71D485C8665A}" destId="{25FC9686-17E5-4C9E-88A6-0EE5B6D008CF}" srcOrd="0" destOrd="0" parTransId="{1C194642-9144-4821-98B2-B7E4297803B2}" sibTransId="{ADB08397-D574-4F65-8058-F954CF1B053C}"/>
    <dgm:cxn modelId="{B9468022-B8B2-43D0-9C53-A7D5F24BB53E}" srcId="{25FC9686-17E5-4C9E-88A6-0EE5B6D008CF}" destId="{9AD27E84-7F70-4E46-ADFF-4E1811580F10}" srcOrd="2" destOrd="0" parTransId="{8CCAA6B8-E744-488E-934A-569B6A978C9B}" sibTransId="{2BEB9001-E65A-4CF3-8446-9A123443B2BD}"/>
    <dgm:cxn modelId="{DFF40A31-A7AC-40A0-8CFB-0CC119F5A641}" type="presOf" srcId="{9AD27E84-7F70-4E46-ADFF-4E1811580F10}" destId="{AE23B411-EF71-4319-9E3A-434477E21BF3}" srcOrd="0" destOrd="0" presId="urn:microsoft.com/office/officeart/2005/8/layout/hierarchy3"/>
    <dgm:cxn modelId="{71AC326D-CC6D-4D9B-9BFF-8813B23EF373}" type="presOf" srcId="{06A23631-ECEB-465C-9E34-12F280472F64}" destId="{EDC8709C-A883-452A-9AE5-ACA6620EE766}" srcOrd="0" destOrd="0" presId="urn:microsoft.com/office/officeart/2005/8/layout/hierarchy3"/>
    <dgm:cxn modelId="{4B81B26E-0488-469F-8F65-FBA6761A803B}" srcId="{25FC9686-17E5-4C9E-88A6-0EE5B6D008CF}" destId="{35E9A093-A5D0-41C5-BBFE-E565D6308BDB}" srcOrd="3" destOrd="0" parTransId="{06A23631-ECEB-465C-9E34-12F280472F64}" sibTransId="{053C29AC-155A-4D4F-B7B3-8B6B526ACA85}"/>
    <dgm:cxn modelId="{5CC04B6F-322F-4B64-9D5A-3E353F01B775}" type="presOf" srcId="{8CCAA6B8-E744-488E-934A-569B6A978C9B}" destId="{66DF0F9E-AC82-4083-9705-F1D004A8D906}" srcOrd="0" destOrd="0" presId="urn:microsoft.com/office/officeart/2005/8/layout/hierarchy3"/>
    <dgm:cxn modelId="{5E58D980-6779-4DC6-B154-67CB6C937277}" type="presOf" srcId="{55E72873-BDA4-437D-BD8D-2A3840232001}" destId="{92E509C9-0A7E-4C28-9D4B-72A210B57F0E}" srcOrd="0" destOrd="0" presId="urn:microsoft.com/office/officeart/2005/8/layout/hierarchy3"/>
    <dgm:cxn modelId="{CA9ED79A-E719-4206-9A65-7A3FF97ADE48}" type="presOf" srcId="{25FC9686-17E5-4C9E-88A6-0EE5B6D008CF}" destId="{FDFE5F0A-2A2F-47C3-ABA1-5F0EDE2FF728}" srcOrd="0" destOrd="0" presId="urn:microsoft.com/office/officeart/2005/8/layout/hierarchy3"/>
    <dgm:cxn modelId="{E08D07A7-AECB-404D-8F76-872D178595C4}" type="presOf" srcId="{35E9A093-A5D0-41C5-BBFE-E565D6308BDB}" destId="{15332837-5298-4253-A0DB-A9F71A24C886}" srcOrd="0" destOrd="0" presId="urn:microsoft.com/office/officeart/2005/8/layout/hierarchy3"/>
    <dgm:cxn modelId="{9E0715A8-3547-4382-A9C3-97C6FABAF332}" type="presOf" srcId="{25FC9686-17E5-4C9E-88A6-0EE5B6D008CF}" destId="{3FE4149F-AC99-464E-979C-196747C889C6}" srcOrd="1" destOrd="0" presId="urn:microsoft.com/office/officeart/2005/8/layout/hierarchy3"/>
    <dgm:cxn modelId="{EEF54BCA-8973-4962-AF16-2FBAD774B29A}" srcId="{25FC9686-17E5-4C9E-88A6-0EE5B6D008CF}" destId="{EBE171C1-464C-44BB-A8CA-C2BD461D8C81}" srcOrd="0" destOrd="0" parTransId="{27B8E5E4-9C0E-4DA9-8E6E-6BA4F968CD35}" sibTransId="{7DAA3CB8-EAAA-4BAA-A193-CD3A87F17993}"/>
    <dgm:cxn modelId="{100742DF-EB77-4783-90D8-853FCF87C66D}" type="presOf" srcId="{EBE171C1-464C-44BB-A8CA-C2BD461D8C81}" destId="{BF8C4C9E-E6BD-440F-8F3D-C30A14FAE7D4}" srcOrd="0" destOrd="0" presId="urn:microsoft.com/office/officeart/2005/8/layout/hierarchy3"/>
    <dgm:cxn modelId="{7A7FEEE1-C905-4318-84E2-485CDFD371EC}" type="presOf" srcId="{E65A1A00-9039-4E68-B10C-71D485C8665A}" destId="{AED4F315-2520-4A46-A8AE-66B43FA86620}" srcOrd="0" destOrd="0" presId="urn:microsoft.com/office/officeart/2005/8/layout/hierarchy3"/>
    <dgm:cxn modelId="{6EA2A3E4-F8A7-4E3A-9964-A9C41BED541E}" type="presOf" srcId="{75A000B5-CDA3-4DB7-BFE5-CC52CF788888}" destId="{E7041CA7-5233-4E42-83BD-D55A8B147372}" srcOrd="0" destOrd="0" presId="urn:microsoft.com/office/officeart/2005/8/layout/hierarchy3"/>
    <dgm:cxn modelId="{710FCDF5-A6FB-42C0-8DEF-4CAEB814230D}" srcId="{25FC9686-17E5-4C9E-88A6-0EE5B6D008CF}" destId="{75A000B5-CDA3-4DB7-BFE5-CC52CF788888}" srcOrd="1" destOrd="0" parTransId="{55E72873-BDA4-437D-BD8D-2A3840232001}" sibTransId="{E6F46748-3C47-409B-ABD6-8C3D2A2AD117}"/>
    <dgm:cxn modelId="{DAFF0DFE-AE45-407E-BA1E-1F24161775F5}" type="presOf" srcId="{27B8E5E4-9C0E-4DA9-8E6E-6BA4F968CD35}" destId="{3C1B8983-1E26-4819-8796-189472F89D74}" srcOrd="0" destOrd="0" presId="urn:microsoft.com/office/officeart/2005/8/layout/hierarchy3"/>
    <dgm:cxn modelId="{6469F77D-4215-4CE6-8A38-E73A36228BAE}" type="presParOf" srcId="{AED4F315-2520-4A46-A8AE-66B43FA86620}" destId="{2FEE935A-6CA5-4C7E-8A2C-5D83C928F6A3}" srcOrd="0" destOrd="0" presId="urn:microsoft.com/office/officeart/2005/8/layout/hierarchy3"/>
    <dgm:cxn modelId="{1ED0FA79-5707-410E-AB29-0BF6B4E67B9A}" type="presParOf" srcId="{2FEE935A-6CA5-4C7E-8A2C-5D83C928F6A3}" destId="{5F2598B7-9FA6-4432-81C4-58A21351147A}" srcOrd="0" destOrd="0" presId="urn:microsoft.com/office/officeart/2005/8/layout/hierarchy3"/>
    <dgm:cxn modelId="{00428C70-31AF-4BBB-9591-CF1999ACE068}" type="presParOf" srcId="{5F2598B7-9FA6-4432-81C4-58A21351147A}" destId="{FDFE5F0A-2A2F-47C3-ABA1-5F0EDE2FF728}" srcOrd="0" destOrd="0" presId="urn:microsoft.com/office/officeart/2005/8/layout/hierarchy3"/>
    <dgm:cxn modelId="{4FD5077C-1CE6-4C65-B7D9-B6CB0DAEBCEE}" type="presParOf" srcId="{5F2598B7-9FA6-4432-81C4-58A21351147A}" destId="{3FE4149F-AC99-464E-979C-196747C889C6}" srcOrd="1" destOrd="0" presId="urn:microsoft.com/office/officeart/2005/8/layout/hierarchy3"/>
    <dgm:cxn modelId="{CCE58FFC-3E6D-4CE3-B379-B8C5C6AEDBC0}" type="presParOf" srcId="{2FEE935A-6CA5-4C7E-8A2C-5D83C928F6A3}" destId="{5150951C-BB5F-4B90-9A50-5C79D4BA1870}" srcOrd="1" destOrd="0" presId="urn:microsoft.com/office/officeart/2005/8/layout/hierarchy3"/>
    <dgm:cxn modelId="{B349D514-43D3-4148-9A17-26D917EB7DA2}" type="presParOf" srcId="{5150951C-BB5F-4B90-9A50-5C79D4BA1870}" destId="{3C1B8983-1E26-4819-8796-189472F89D74}" srcOrd="0" destOrd="0" presId="urn:microsoft.com/office/officeart/2005/8/layout/hierarchy3"/>
    <dgm:cxn modelId="{5A045881-A9DF-4D8E-997B-48EB7800FAFD}" type="presParOf" srcId="{5150951C-BB5F-4B90-9A50-5C79D4BA1870}" destId="{BF8C4C9E-E6BD-440F-8F3D-C30A14FAE7D4}" srcOrd="1" destOrd="0" presId="urn:microsoft.com/office/officeart/2005/8/layout/hierarchy3"/>
    <dgm:cxn modelId="{E739E09A-66D1-416D-B5C4-61FC1C2EC616}" type="presParOf" srcId="{5150951C-BB5F-4B90-9A50-5C79D4BA1870}" destId="{92E509C9-0A7E-4C28-9D4B-72A210B57F0E}" srcOrd="2" destOrd="0" presId="urn:microsoft.com/office/officeart/2005/8/layout/hierarchy3"/>
    <dgm:cxn modelId="{3BBE443B-DCBA-46DB-B2D6-EAB394C6D6F1}" type="presParOf" srcId="{5150951C-BB5F-4B90-9A50-5C79D4BA1870}" destId="{E7041CA7-5233-4E42-83BD-D55A8B147372}" srcOrd="3" destOrd="0" presId="urn:microsoft.com/office/officeart/2005/8/layout/hierarchy3"/>
    <dgm:cxn modelId="{F5F65BAC-07B5-4F51-9C90-235AC770A7F0}" type="presParOf" srcId="{5150951C-BB5F-4B90-9A50-5C79D4BA1870}" destId="{66DF0F9E-AC82-4083-9705-F1D004A8D906}" srcOrd="4" destOrd="0" presId="urn:microsoft.com/office/officeart/2005/8/layout/hierarchy3"/>
    <dgm:cxn modelId="{3B2AAC3F-CF8E-417C-B1B8-25C2CB0BDB4E}" type="presParOf" srcId="{5150951C-BB5F-4B90-9A50-5C79D4BA1870}" destId="{AE23B411-EF71-4319-9E3A-434477E21BF3}" srcOrd="5" destOrd="0" presId="urn:microsoft.com/office/officeart/2005/8/layout/hierarchy3"/>
    <dgm:cxn modelId="{BF8FA5CD-DFFA-4471-80C8-02EE9F86A7BF}" type="presParOf" srcId="{5150951C-BB5F-4B90-9A50-5C79D4BA1870}" destId="{EDC8709C-A883-452A-9AE5-ACA6620EE766}" srcOrd="6" destOrd="0" presId="urn:microsoft.com/office/officeart/2005/8/layout/hierarchy3"/>
    <dgm:cxn modelId="{FBA6B46A-0620-4A0A-A9A2-4E559EA8C440}" type="presParOf" srcId="{5150951C-BB5F-4B90-9A50-5C79D4BA1870}" destId="{15332837-5298-4253-A0DB-A9F71A24C886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1E09-2B32-4190-938C-159715B710C1}">
      <dsp:nvSpPr>
        <dsp:cNvPr id="0" name=""/>
        <dsp:cNvSpPr/>
      </dsp:nvSpPr>
      <dsp:spPr>
        <a:xfrm>
          <a:off x="0" y="267826"/>
          <a:ext cx="4925347" cy="4925347"/>
        </a:xfrm>
        <a:prstGeom prst="pie">
          <a:avLst>
            <a:gd name="adj1" fmla="val 5400000"/>
            <a:gd name="adj2" fmla="val 16200000"/>
          </a:avLst>
        </a:prstGeom>
        <a:solidFill>
          <a:srgbClr val="725A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89F1A-A70E-40B3-8C08-7AA112B758B2}">
      <dsp:nvSpPr>
        <dsp:cNvPr id="0" name=""/>
        <dsp:cNvSpPr/>
      </dsp:nvSpPr>
      <dsp:spPr>
        <a:xfrm>
          <a:off x="2462673" y="267826"/>
          <a:ext cx="5746238" cy="4925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Специальность: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«Компьютерная безопасность»</a:t>
          </a:r>
          <a:br>
            <a:rPr lang="ru-RU" sz="2400" kern="1200" dirty="0">
              <a:solidFill>
                <a:srgbClr val="FF0000"/>
              </a:solidFill>
            </a:rPr>
          </a:br>
          <a:r>
            <a:rPr lang="ru-RU" sz="1600" kern="1200" dirty="0">
              <a:solidFill>
                <a:schemeClr val="tx1"/>
              </a:solidFill>
            </a:rPr>
            <a:t>проходной балл - 187</a:t>
          </a:r>
        </a:p>
      </dsp:txBody>
      <dsp:txXfrm>
        <a:off x="2462673" y="267826"/>
        <a:ext cx="5746238" cy="1046636"/>
      </dsp:txXfrm>
    </dsp:sp>
    <dsp:sp modelId="{37F50720-7018-4AC4-9E8B-2673535039E0}">
      <dsp:nvSpPr>
        <dsp:cNvPr id="0" name=""/>
        <dsp:cNvSpPr/>
      </dsp:nvSpPr>
      <dsp:spPr>
        <a:xfrm>
          <a:off x="646451" y="1314462"/>
          <a:ext cx="3632443" cy="3632443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17A78-B9AB-4810-95D7-8D7BDCA15958}">
      <dsp:nvSpPr>
        <dsp:cNvPr id="0" name=""/>
        <dsp:cNvSpPr/>
      </dsp:nvSpPr>
      <dsp:spPr>
        <a:xfrm>
          <a:off x="2462673" y="1314462"/>
          <a:ext cx="5746238" cy="36324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2400" kern="1200" dirty="0"/>
            <a:t>Направление: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«Математика и компьютерные науки» - </a:t>
          </a:r>
          <a:br>
            <a:rPr lang="ru-RU" sz="2400" kern="1200" dirty="0">
              <a:solidFill>
                <a:srgbClr val="FF0000"/>
              </a:solidFill>
            </a:rPr>
          </a:br>
          <a:r>
            <a:rPr lang="ru-RU" sz="1600" kern="1200" dirty="0">
              <a:solidFill>
                <a:schemeClr val="tx1"/>
              </a:solidFill>
            </a:rPr>
            <a:t>проходной балл - 160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462673" y="1314462"/>
        <a:ext cx="5746238" cy="1046636"/>
      </dsp:txXfrm>
    </dsp:sp>
    <dsp:sp modelId="{EEB91449-BEF3-43A8-86C7-3CE5EDC5E893}">
      <dsp:nvSpPr>
        <dsp:cNvPr id="0" name=""/>
        <dsp:cNvSpPr/>
      </dsp:nvSpPr>
      <dsp:spPr>
        <a:xfrm>
          <a:off x="1292903" y="2361098"/>
          <a:ext cx="2339539" cy="23395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E4F42-4097-406B-AD75-6C81B76D9210}">
      <dsp:nvSpPr>
        <dsp:cNvPr id="0" name=""/>
        <dsp:cNvSpPr/>
      </dsp:nvSpPr>
      <dsp:spPr>
        <a:xfrm>
          <a:off x="2462673" y="2361098"/>
          <a:ext cx="5746238" cy="23395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Направление: </a:t>
          </a:r>
          <a:r>
            <a:rPr lang="ru-RU" sz="2100" kern="1200" dirty="0">
              <a:solidFill>
                <a:srgbClr val="FF0000"/>
              </a:solidFill>
            </a:rPr>
            <a:t>«Математическое обеспечение и администрирование информационных систем» - </a:t>
          </a:r>
          <a:r>
            <a:rPr lang="ru-RU" sz="1600" kern="1200" dirty="0">
              <a:solidFill>
                <a:schemeClr val="tx1"/>
              </a:solidFill>
            </a:rPr>
            <a:t>проходной балл - 158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462673" y="2361098"/>
        <a:ext cx="5746238" cy="1046636"/>
      </dsp:txXfrm>
    </dsp:sp>
    <dsp:sp modelId="{E60A00C9-E4E0-43D5-826E-1AB0A273D56C}">
      <dsp:nvSpPr>
        <dsp:cNvPr id="0" name=""/>
        <dsp:cNvSpPr/>
      </dsp:nvSpPr>
      <dsp:spPr>
        <a:xfrm>
          <a:off x="1939355" y="3407735"/>
          <a:ext cx="1046636" cy="10466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804AA-659E-4455-8FEA-95BAB288870F}">
      <dsp:nvSpPr>
        <dsp:cNvPr id="0" name=""/>
        <dsp:cNvSpPr/>
      </dsp:nvSpPr>
      <dsp:spPr>
        <a:xfrm>
          <a:off x="2462673" y="3407735"/>
          <a:ext cx="5746238" cy="1046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2400" kern="1200" dirty="0"/>
            <a:t>Направление: </a:t>
          </a: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FF0000"/>
              </a:solidFill>
            </a:rPr>
            <a:t>«Математика» - </a:t>
          </a:r>
          <a:r>
            <a:rPr lang="ru-RU" sz="1600" kern="1200" dirty="0">
              <a:solidFill>
                <a:schemeClr val="tx1"/>
              </a:solidFill>
            </a:rPr>
            <a:t>проходной балл - 136</a:t>
          </a:r>
          <a:r>
            <a:rPr lang="ru-RU" sz="1600" kern="1200" dirty="0">
              <a:solidFill>
                <a:srgbClr val="FF0000"/>
              </a:solidFill>
            </a:rPr>
            <a:t> 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2462673" y="3407735"/>
        <a:ext cx="5746238" cy="1046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E5F0A-2A2F-47C3-ABA1-5F0EDE2FF728}">
      <dsp:nvSpPr>
        <dsp:cNvPr id="0" name=""/>
        <dsp:cNvSpPr/>
      </dsp:nvSpPr>
      <dsp:spPr>
        <a:xfrm>
          <a:off x="4067021" y="0"/>
          <a:ext cx="1983032" cy="991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Экзамены</a:t>
          </a:r>
        </a:p>
      </dsp:txBody>
      <dsp:txXfrm>
        <a:off x="4096062" y="29041"/>
        <a:ext cx="1924950" cy="933434"/>
      </dsp:txXfrm>
    </dsp:sp>
    <dsp:sp modelId="{3C1B8983-1E26-4819-8796-189472F89D74}">
      <dsp:nvSpPr>
        <dsp:cNvPr id="0" name=""/>
        <dsp:cNvSpPr/>
      </dsp:nvSpPr>
      <dsp:spPr>
        <a:xfrm>
          <a:off x="4265325" y="991516"/>
          <a:ext cx="216329" cy="74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728"/>
              </a:lnTo>
              <a:lnTo>
                <a:pt x="216329" y="743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C4C9E-E6BD-440F-8F3D-C30A14FAE7D4}">
      <dsp:nvSpPr>
        <dsp:cNvPr id="0" name=""/>
        <dsp:cNvSpPr/>
      </dsp:nvSpPr>
      <dsp:spPr>
        <a:xfrm>
          <a:off x="4481654" y="1239486"/>
          <a:ext cx="1586426" cy="99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/>
            <a:t>Математика</a:t>
          </a:r>
          <a:r>
            <a:rPr lang="ru-RU" sz="1900" kern="1200" dirty="0"/>
            <a:t> (39 баллов)</a:t>
          </a:r>
        </a:p>
      </dsp:txBody>
      <dsp:txXfrm>
        <a:off x="4510695" y="1268527"/>
        <a:ext cx="1528344" cy="933434"/>
      </dsp:txXfrm>
    </dsp:sp>
    <dsp:sp modelId="{92E509C9-0A7E-4C28-9D4B-72A210B57F0E}">
      <dsp:nvSpPr>
        <dsp:cNvPr id="0" name=""/>
        <dsp:cNvSpPr/>
      </dsp:nvSpPr>
      <dsp:spPr>
        <a:xfrm>
          <a:off x="4265325" y="991516"/>
          <a:ext cx="216329" cy="1983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3123"/>
              </a:lnTo>
              <a:lnTo>
                <a:pt x="216329" y="19831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41CA7-5233-4E42-83BD-D55A8B147372}">
      <dsp:nvSpPr>
        <dsp:cNvPr id="0" name=""/>
        <dsp:cNvSpPr/>
      </dsp:nvSpPr>
      <dsp:spPr>
        <a:xfrm>
          <a:off x="4481654" y="2478881"/>
          <a:ext cx="1586426" cy="99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/>
            <a:t>Информатика</a:t>
          </a:r>
          <a:r>
            <a:rPr lang="ru-RU" sz="1900" kern="1200" dirty="0"/>
            <a:t>  (44 балла)</a:t>
          </a:r>
        </a:p>
      </dsp:txBody>
      <dsp:txXfrm>
        <a:off x="4510695" y="2507922"/>
        <a:ext cx="1528344" cy="933434"/>
      </dsp:txXfrm>
    </dsp:sp>
    <dsp:sp modelId="{66DF0F9E-AC82-4083-9705-F1D004A8D906}">
      <dsp:nvSpPr>
        <dsp:cNvPr id="0" name=""/>
        <dsp:cNvSpPr/>
      </dsp:nvSpPr>
      <dsp:spPr>
        <a:xfrm>
          <a:off x="4265325" y="991516"/>
          <a:ext cx="216329" cy="3222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2519"/>
              </a:lnTo>
              <a:lnTo>
                <a:pt x="216329" y="32225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3B411-EF71-4319-9E3A-434477E21BF3}">
      <dsp:nvSpPr>
        <dsp:cNvPr id="0" name=""/>
        <dsp:cNvSpPr/>
      </dsp:nvSpPr>
      <dsp:spPr>
        <a:xfrm>
          <a:off x="4481654" y="3718277"/>
          <a:ext cx="1586426" cy="99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/>
            <a:t>Физика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(39 баллов)</a:t>
          </a:r>
        </a:p>
      </dsp:txBody>
      <dsp:txXfrm>
        <a:off x="4510695" y="3747318"/>
        <a:ext cx="1528344" cy="933434"/>
      </dsp:txXfrm>
    </dsp:sp>
    <dsp:sp modelId="{EDC8709C-A883-452A-9AE5-ACA6620EE766}">
      <dsp:nvSpPr>
        <dsp:cNvPr id="0" name=""/>
        <dsp:cNvSpPr/>
      </dsp:nvSpPr>
      <dsp:spPr>
        <a:xfrm>
          <a:off x="4265325" y="991516"/>
          <a:ext cx="216329" cy="446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1914"/>
              </a:lnTo>
              <a:lnTo>
                <a:pt x="216329" y="4461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32837-5298-4253-A0DB-A9F71A24C886}">
      <dsp:nvSpPr>
        <dsp:cNvPr id="0" name=""/>
        <dsp:cNvSpPr/>
      </dsp:nvSpPr>
      <dsp:spPr>
        <a:xfrm>
          <a:off x="4481654" y="4957672"/>
          <a:ext cx="1586426" cy="991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/>
            <a:t>Русский язык </a:t>
          </a:r>
          <a:r>
            <a:rPr lang="ru-RU" sz="1900" kern="1200" dirty="0"/>
            <a:t>(40 баллов)</a:t>
          </a:r>
        </a:p>
      </dsp:txBody>
      <dsp:txXfrm>
        <a:off x="4510695" y="4986713"/>
        <a:ext cx="1528344" cy="933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D427F-B9ED-4D65-B5B7-F408AD195D0F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3975-C0A0-4CCC-BF8E-7C46FAD2F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0701-F763-47AE-BE37-70627EE4D8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2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93975-C0A0-4CCC-BF8E-7C46FAD2F0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4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Выпускники факультета являются универсальными профессионалами, способными реализовать себя практически в любой области, связанной с информационной безопасностью. Наши студенты работают в международных IT-компаниях EPAM Systems, Accenture, в Сбербанке России, Московском кредитном банке,  Инновационном центре «Сколково», НИИ «Центрпрограммсистем», АО «НПО РусБИТех» и многих других. Они создают успешные </a:t>
            </a:r>
            <a:r>
              <a:rPr lang="en-US" altLang="ru-RU"/>
              <a:t>IT</a:t>
            </a:r>
            <a:r>
              <a:rPr lang="ru-RU" altLang="ru-RU"/>
              <a:t>-компании: ООО «Тверские КРИПТО-графические системы», ООО «ТЕГИЯ», студия медиа-контента FoxMotion.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448127-BD5C-451A-8340-3736DBCC6D37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5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Качественная подготовка специалистов по информационной безопасности возможна только при условии наличия практико-ориентированных курсов и активного вовлечения студентов в проектную деятельность. Реализация проектной деятельности осуществляется через взаимодействие факультета с предприятиями региона и является необходимым условием актуальности получаемых студентами знаний, а также их дальнейшего успешного трудоустройства.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97BF4C-9080-4151-99A5-44AD2D10E330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1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acs.tversu.ru/?page=main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iem@tversu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tversu.ru/pages/14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691696"/>
            <a:ext cx="7772400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ru-RU" sz="4000" dirty="0"/>
            </a:br>
            <a:br>
              <a:rPr lang="ru-RU" sz="4000" dirty="0"/>
            </a:br>
            <a:br>
              <a:rPr lang="ru-RU" sz="4000" b="1" dirty="0"/>
            </a:br>
            <a:r>
              <a:rPr lang="ru-RU" sz="4000" dirty="0"/>
              <a:t>Добро пожаловать на</a:t>
            </a:r>
            <a:br>
              <a:rPr lang="ru-RU" sz="4000" dirty="0"/>
            </a:br>
            <a:r>
              <a:rPr lang="ru-RU" sz="4000" dirty="0"/>
              <a:t>математический факультет!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5CA36F-8D8B-49F8-87C5-0FA41380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" y="0"/>
            <a:ext cx="9144396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2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419870" y="77003"/>
            <a:ext cx="5472609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324" y="-26324"/>
            <a:ext cx="7111700" cy="9987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«Математика»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23601" y="2215678"/>
            <a:ext cx="2664296" cy="244827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9164" y="2276872"/>
            <a:ext cx="243317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года (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бакалавриат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+2 года (магистратура)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0622" y="211437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3969" y="211437"/>
            <a:ext cx="27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НАПРАВЛЕНИЕ: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969" y="869091"/>
            <a:ext cx="2815863" cy="831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6195" y="807895"/>
            <a:ext cx="2462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ПРОФИЛЬ ПОДГОТОВКИ: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3482" y="1916832"/>
            <a:ext cx="5480161" cy="34124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19870" y="2220763"/>
            <a:ext cx="51485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«Преподавание математики и информатики»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</a:rPr>
              <a:t>Новый профиль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«Математическое обеспечение экономической деятельности»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72210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5856" y="3284984"/>
            <a:ext cx="5832648" cy="352839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Математик; Инженер-математик; Аналитик; Программист-аналитик;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Специалист по математическому моделированию; Преподаватель математики и информатики;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IT-специалист; Администратор баз данных; Администратор прикладных систем.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37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Математика и компьютерные науки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5536" y="3717032"/>
            <a:ext cx="2664296" cy="244827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0654" y="3756518"/>
            <a:ext cx="243317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года (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бакалавриат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+2 года (магистратура)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255204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5236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НАПРАВЛЕНИЕ: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174A1-C8F6-467E-BE6B-99D3BB758B95}"/>
              </a:ext>
            </a:extLst>
          </p:cNvPr>
          <p:cNvSpPr txBox="1"/>
          <p:nvPr/>
        </p:nvSpPr>
        <p:spPr>
          <a:xfrm>
            <a:off x="402384" y="1809690"/>
            <a:ext cx="5990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0" i="0" dirty="0">
                <a:effectLst/>
                <a:latin typeface="msc300"/>
              </a:rPr>
              <a:t>Сайт направления</a:t>
            </a:r>
            <a:r>
              <a:rPr lang="ru-RU" sz="3200" b="0" i="0" dirty="0">
                <a:solidFill>
                  <a:srgbClr val="3D3D3D"/>
                </a:solidFill>
                <a:effectLst/>
                <a:latin typeface="msc300"/>
              </a:rPr>
              <a:t> </a:t>
            </a:r>
            <a:r>
              <a:rPr lang="ru-RU" sz="3600" b="0" i="0" u="none" strike="noStrike" dirty="0">
                <a:solidFill>
                  <a:srgbClr val="7030A0"/>
                </a:solidFill>
                <a:effectLst/>
                <a:latin typeface="msc5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macs.tversu.ru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038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3997" y="2834562"/>
            <a:ext cx="5832648" cy="352839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Программист; Разработчик программного обеспечения; Системный аналитик; Системный программист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IT-специалист; Администратор баз данных; Администратор прикладных систем.</a:t>
            </a:r>
          </a:p>
          <a:p>
            <a:pPr marL="0" indent="0">
              <a:lnSpc>
                <a:spcPct val="70000"/>
              </a:lnSpc>
              <a:buNone/>
            </a:pP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378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Математическое обеспечение и администрирование информационных систем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22191" y="2907593"/>
            <a:ext cx="2664296" cy="2448272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3317" y="3208400"/>
            <a:ext cx="243317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года (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бакалавриат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564" y="183922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5236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НАПРАВЛЕНИЕ:</a:t>
            </a:r>
          </a:p>
        </p:txBody>
      </p:sp>
    </p:spTree>
    <p:extLst>
      <p:ext uri="{BB962C8B-B14F-4D97-AF65-F5344CB8AC3E}">
        <p14:creationId xmlns:p14="http://schemas.microsoft.com/office/powerpoint/2010/main" val="26218295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5525" y="2240868"/>
            <a:ext cx="583264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600" b="1" dirty="0">
                <a:latin typeface="Gabriola" panose="04040605051002020D02" pitchFamily="82" charset="0"/>
              </a:rPr>
              <a:t>IT-специалист;  Специалист по защите информации; Специалист по аудиту информационной безопасности; Системный администратор; Системный аналитик; Программист; Разработчик средств информационной безопасности; Специалист по сетевой безопасности.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236" y="548680"/>
            <a:ext cx="7848872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642"/>
            <a:ext cx="7903788" cy="9987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«Компьютерная безопасность»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66730" y="1911049"/>
            <a:ext cx="2664296" cy="2158448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7856" y="2209996"/>
            <a:ext cx="243317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Срок обучения: 5,5 лет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144938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Будущие профессии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564" y="25460"/>
            <a:ext cx="2988332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7564" y="254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СПЕЦИАЛЬНОСТЬ:</a:t>
            </a:r>
          </a:p>
        </p:txBody>
      </p:sp>
    </p:spTree>
    <p:extLst>
      <p:ext uri="{BB962C8B-B14F-4D97-AF65-F5344CB8AC3E}">
        <p14:creationId xmlns:p14="http://schemas.microsoft.com/office/powerpoint/2010/main" val="298031623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CF8D7C-66EA-42A6-B279-94F901CE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132856"/>
            <a:ext cx="5941634" cy="38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826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454EE2-8BF9-46D0-8356-B04B7508C2C1}"/>
              </a:ext>
            </a:extLst>
          </p:cNvPr>
          <p:cNvSpPr/>
          <p:nvPr/>
        </p:nvSpPr>
        <p:spPr>
          <a:xfrm>
            <a:off x="1907704" y="260648"/>
            <a:ext cx="5040560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контакты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619ED9-3C7F-4D72-AF7D-7470285D33F5}"/>
              </a:ext>
            </a:extLst>
          </p:cNvPr>
          <p:cNvSpPr/>
          <p:nvPr/>
        </p:nvSpPr>
        <p:spPr>
          <a:xfrm>
            <a:off x="1367644" y="1340768"/>
            <a:ext cx="6408712" cy="24346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Адрес:</a:t>
            </a:r>
            <a:r>
              <a:rPr lang="ru-RU" dirty="0"/>
              <a:t> 170002, г. Тверь, Садовый пер., д. 35, ауд. 221 (деканат), </a:t>
            </a:r>
            <a:endParaRPr lang="en-US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dirty="0"/>
              <a:t>3-й корпус университета.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Деканат:</a:t>
            </a:r>
            <a:r>
              <a:rPr lang="ru-RU" dirty="0"/>
              <a:t> +7 (4822) 58-56-83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err="1"/>
              <a:t>Email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en-US" dirty="0" err="1"/>
              <a:t>Chemarina.YV</a:t>
            </a:r>
            <a:r>
              <a:rPr lang="ru-RU" dirty="0"/>
              <a:t>@tversu.ru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Сайт: </a:t>
            </a:r>
            <a:r>
              <a:rPr lang="en-US" dirty="0"/>
              <a:t>https://math.tversu.ru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606BFC-7644-40E8-8203-B26093BA5342}"/>
              </a:ext>
            </a:extLst>
          </p:cNvPr>
          <p:cNvSpPr/>
          <p:nvPr/>
        </p:nvSpPr>
        <p:spPr>
          <a:xfrm>
            <a:off x="467544" y="4149080"/>
            <a:ext cx="8352928" cy="24346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Приёмная комиссия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Адрес: </a:t>
            </a:r>
            <a:r>
              <a:rPr lang="ru-RU" dirty="0"/>
              <a:t>170100, г. Тверь, Студенческий пер. д. 12 (корпус Б) </a:t>
            </a:r>
            <a:r>
              <a:rPr lang="ru-RU" dirty="0" err="1"/>
              <a:t>каб</a:t>
            </a:r>
            <a:r>
              <a:rPr lang="ru-RU" dirty="0"/>
              <a:t>. 101.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Приемная комиссия:</a:t>
            </a:r>
            <a:r>
              <a:rPr lang="ru-RU" dirty="0"/>
              <a:t> +7 (4822) 32-15-14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err="1"/>
              <a:t>Email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priem@tversu.ru</a:t>
            </a:r>
            <a:endParaRPr lang="ru-RU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/>
              <a:t>Сайт: </a:t>
            </a:r>
            <a:r>
              <a:rPr lang="en-US" dirty="0"/>
              <a:t>https://priem.tversu.ru/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9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88641"/>
            <a:ext cx="7869890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dirty="0">
                <a:latin typeface="Cambria" panose="02040503050406030204" pitchFamily="18" charset="0"/>
              </a:rPr>
              <a:t>В 2024 году математический факультет объявляет набор на следующие направления и специальности: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488342"/>
              </p:ext>
            </p:extLst>
          </p:nvPr>
        </p:nvGraphicFramePr>
        <p:xfrm>
          <a:off x="539552" y="1397000"/>
          <a:ext cx="820891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293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373583"/>
              </p:ext>
            </p:extLst>
          </p:nvPr>
        </p:nvGraphicFramePr>
        <p:xfrm>
          <a:off x="-3276872" y="454360"/>
          <a:ext cx="1015312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BF56D3-B576-465F-8A62-13C2AAB56914}"/>
              </a:ext>
            </a:extLst>
          </p:cNvPr>
          <p:cNvSpPr/>
          <p:nvPr/>
        </p:nvSpPr>
        <p:spPr>
          <a:xfrm>
            <a:off x="2915816" y="620689"/>
            <a:ext cx="5832648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Предельное число направлений для всех вузов устанавливается 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срок начала приема заявлений о приеме и документов – 20 июня;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Заявления о приеме и (или) документы представляются (направляются) способами: </a:t>
            </a:r>
            <a:br>
              <a:rPr lang="ru-RU" sz="2400" dirty="0"/>
            </a:br>
            <a:r>
              <a:rPr lang="ru-RU" sz="2400" dirty="0"/>
              <a:t>1) лично поступающим; </a:t>
            </a:r>
            <a:br>
              <a:rPr lang="ru-RU" sz="2400" dirty="0"/>
            </a:br>
            <a:r>
              <a:rPr lang="ru-RU" sz="2400" dirty="0"/>
              <a:t>2) через операторов почтовой связи общего пользования; </a:t>
            </a:r>
            <a:br>
              <a:rPr lang="ru-RU" sz="2400" dirty="0"/>
            </a:br>
            <a:r>
              <a:rPr lang="ru-RU" sz="2400" dirty="0"/>
              <a:t>3) в электронной форме посредством системы вуза и (или) ЕПГУ, в том числе через МФЦ.</a:t>
            </a:r>
          </a:p>
        </p:txBody>
      </p:sp>
    </p:spTree>
    <p:extLst>
      <p:ext uri="{BB962C8B-B14F-4D97-AF65-F5344CB8AC3E}">
        <p14:creationId xmlns:p14="http://schemas.microsoft.com/office/powerpoint/2010/main" val="169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86DADA-685F-494D-81E4-634B44893C95}"/>
              </a:ext>
            </a:extLst>
          </p:cNvPr>
          <p:cNvSpPr/>
          <p:nvPr/>
        </p:nvSpPr>
        <p:spPr>
          <a:xfrm>
            <a:off x="467544" y="908720"/>
            <a:ext cx="8280920" cy="5201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Порядок формирования ранжированных (конкурсных) списков </a:t>
            </a:r>
          </a:p>
          <a:p>
            <a:endParaRPr lang="ru-RU" sz="2400" dirty="0"/>
          </a:p>
          <a:p>
            <a:r>
              <a:rPr lang="ru-RU" sz="2000" dirty="0"/>
              <a:t>Ранжированный (конкурсный) список по программам бакалавриата и программам специалитета формируется в федеральном сервисе отдельно по каждому условию приема, в том числе в рамках контрольных цифры отдельно по каждому виду мест: </a:t>
            </a:r>
          </a:p>
          <a:p>
            <a:endParaRPr lang="ru-RU" sz="2000" dirty="0"/>
          </a:p>
          <a:p>
            <a:r>
              <a:rPr lang="ru-RU" sz="2000" dirty="0"/>
              <a:t>а) места в пределах отдельной квоты; </a:t>
            </a:r>
          </a:p>
          <a:p>
            <a:r>
              <a:rPr lang="ru-RU" sz="2000" dirty="0"/>
              <a:t>б) места в пределах совмещенной отдельной, целевой и особой квоты; </a:t>
            </a:r>
          </a:p>
          <a:p>
            <a:r>
              <a:rPr lang="ru-RU" sz="2000" dirty="0"/>
              <a:t>в) места в пределах совмещенной отдельной и целевой квоты; </a:t>
            </a:r>
          </a:p>
          <a:p>
            <a:r>
              <a:rPr lang="ru-RU" sz="2000" dirty="0"/>
              <a:t>г) места в пределах совмещенной отдельной и особой; д) места в пределах целевой квоты; </a:t>
            </a:r>
          </a:p>
          <a:p>
            <a:r>
              <a:rPr lang="ru-RU" sz="2000" dirty="0"/>
              <a:t>е) места в пределах совмещенной целевой и особой квоты; </a:t>
            </a:r>
          </a:p>
          <a:p>
            <a:r>
              <a:rPr lang="ru-RU" sz="2000" dirty="0"/>
              <a:t>ж) места в пределах особой квоты; </a:t>
            </a:r>
          </a:p>
          <a:p>
            <a:r>
              <a:rPr lang="ru-RU" sz="2000" dirty="0"/>
              <a:t>з) основные места в рамках контрольных цифр.</a:t>
            </a:r>
          </a:p>
        </p:txBody>
      </p:sp>
    </p:spTree>
    <p:extLst>
      <p:ext uri="{BB962C8B-B14F-4D97-AF65-F5344CB8AC3E}">
        <p14:creationId xmlns:p14="http://schemas.microsoft.com/office/powerpoint/2010/main" val="72125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85B410-E33B-44DB-905B-1590F7BC68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380" y="212725"/>
            <a:ext cx="863130" cy="103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5F92933-67AD-4905-BB7C-D4D867A81DF7}"/>
              </a:ext>
            </a:extLst>
          </p:cNvPr>
          <p:cNvSpPr/>
          <p:nvPr/>
        </p:nvSpPr>
        <p:spPr>
          <a:xfrm>
            <a:off x="1889125" y="393700"/>
            <a:ext cx="5708650" cy="6381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2400" b="1" dirty="0">
                <a:solidFill>
                  <a:srgbClr val="055095"/>
                </a:solidFill>
                <a:ea typeface="Arial Unicode MS" pitchFamily="34" charset="-128"/>
                <a:cs typeface="Arial Unicode MS" pitchFamily="34" charset="-128"/>
              </a:rPr>
              <a:t>Основные мероприятия факультета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DCE7952-5EEC-43A3-A1A3-0179B4E38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53596"/>
              </p:ext>
            </p:extLst>
          </p:nvPr>
        </p:nvGraphicFramePr>
        <p:xfrm>
          <a:off x="1043608" y="1628800"/>
          <a:ext cx="7560840" cy="4595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30364330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Бесплатные занятия по подготовке к ЕГЭ по математике (профиль).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Занятия проходят еженедельно.  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76874"/>
                  </a:ext>
                </a:extLst>
              </a:tr>
              <a:tr h="1277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Пробный ЕГЭ по информатике и ИКТ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16.12.2023 г. (онлайн в 11.00, https://meetings.tversu.ru/yv4-j3m-2ww)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90574"/>
                  </a:ext>
                </a:extLst>
              </a:tr>
              <a:tr h="11712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Пробный ЕГЭ по проф. математике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17.02.2024 г. (очно в 11.00, Садовый пер. д.35)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242986"/>
                  </a:ext>
                </a:extLst>
              </a:tr>
              <a:tr h="7069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Олимпиада школьников «Математический Олимп»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20.04.2024 г. (очно в 11.00, Садовый пер. д.35)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9222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835" y="332656"/>
            <a:ext cx="7886698" cy="99874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Олимпиада школьников «Математический Олимп»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493" y="227687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58426"/>
            <a:ext cx="78659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20 апреля 2024 г.</a:t>
            </a:r>
          </a:p>
          <a:p>
            <a:pPr algn="ctr"/>
            <a:r>
              <a:rPr lang="ru-RU" sz="2000" dirty="0"/>
              <a:t>в 11.00</a:t>
            </a:r>
            <a:endParaRPr lang="en-US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/>
              <a:t>Баллы индивидуальных достижений: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5 баллов – победители</a:t>
            </a:r>
          </a:p>
          <a:p>
            <a:pPr algn="ctr"/>
            <a:r>
              <a:rPr lang="ru-RU" sz="2000" dirty="0"/>
              <a:t>3 балла – призёры</a:t>
            </a:r>
          </a:p>
          <a:p>
            <a:pPr algn="ctr"/>
            <a:r>
              <a:rPr lang="ru-RU" sz="2000" dirty="0"/>
              <a:t>1 балл - участники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Адрес : Тверь, Садовый пер., д. 35, ауд. 314</a:t>
            </a:r>
          </a:p>
        </p:txBody>
      </p:sp>
    </p:spTree>
    <p:extLst>
      <p:ext uri="{BB962C8B-B14F-4D97-AF65-F5344CB8AC3E}">
        <p14:creationId xmlns:p14="http://schemas.microsoft.com/office/powerpoint/2010/main" val="37727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835" y="404664"/>
            <a:ext cx="7886698" cy="99874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Школа по подготовке к ЕГЭ математического факультета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016" y="1593842"/>
            <a:ext cx="8856984" cy="246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Занятия по математике проходят еженедельно: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Преподаватель - Ширинова Валерия Денисовна (вторник, 16.00, Садовый переулок, д. 35, ауд. 224).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pPr algn="just">
              <a:spcBef>
                <a:spcPts val="600"/>
              </a:spcBef>
            </a:pPr>
            <a:r>
              <a:rPr lang="ru-RU" dirty="0"/>
              <a:t>Занятия ориентированы на обучающихся 11 классов (возможно посещение занятий обучающимися 10 классов).  Участие в работе школы бесплатное.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B39903-B479-41A2-AADA-0CE5E224E68F}"/>
              </a:ext>
            </a:extLst>
          </p:cNvPr>
          <p:cNvSpPr/>
          <p:nvPr/>
        </p:nvSpPr>
        <p:spPr>
          <a:xfrm>
            <a:off x="287016" y="4683542"/>
            <a:ext cx="375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Тверь, Садовый пер., д. 35, ауд. 314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8CFAE5-8C98-40D5-812F-04C84A846D6D}"/>
              </a:ext>
            </a:extLst>
          </p:cNvPr>
          <p:cNvSpPr/>
          <p:nvPr/>
        </p:nvSpPr>
        <p:spPr>
          <a:xfrm>
            <a:off x="287016" y="4247003"/>
            <a:ext cx="3368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https://math.tversu.ru/pages/147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8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6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6389" name="AutoShape 8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6390" name="AutoShape 10" descr="Картинки по запросу &quot;сбер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6391" name="Picture 12" descr="Картинки по запросу &quot;сбербанк логотип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" y="4960216"/>
            <a:ext cx="17573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Картинки по запросу &quot;мкб логотип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565650"/>
            <a:ext cx="20764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81" y="1748633"/>
            <a:ext cx="16081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16263"/>
            <a:ext cx="1485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3" y="3478213"/>
            <a:ext cx="2047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758950"/>
            <a:ext cx="25431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190875"/>
            <a:ext cx="19954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9" descr="Картинки по запросу &quot;студия медиа-контента FoxMotion логотип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748213"/>
            <a:ext cx="20129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66763" y="49213"/>
            <a:ext cx="7783512" cy="1738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Организации, где работают выпускники</a:t>
            </a:r>
          </a:p>
        </p:txBody>
      </p:sp>
      <p:pic>
        <p:nvPicPr>
          <p:cNvPr id="1026" name="Picture 2" descr="Компания &quot;АксТим&quot;">
            <a:extLst>
              <a:ext uri="{FF2B5EF4-FFF2-40B4-BE49-F238E27FC236}">
                <a16:creationId xmlns:a16="http://schemas.microsoft.com/office/drawing/2014/main" id="{05C70256-AD3B-4744-9899-E7B7058C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9" y="1300319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6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3888432" cy="381642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на кафедре ведется по следующим направлениям: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анализ данных.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данные.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технического зрения и распознавания образов.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Нейросетевые</a:t>
            </a: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идентификации объектов.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Чат-боты и диалоговые системы.</a:t>
            </a:r>
          </a:p>
          <a:p>
            <a:pPr algn="just">
              <a:lnSpc>
                <a:spcPct val="120000"/>
              </a:lnSpc>
            </a:pPr>
            <a:r>
              <a:rPr lang="ru-RU" alt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семантического веба. </a:t>
            </a:r>
          </a:p>
          <a:p>
            <a:pPr marL="0" indent="0" eaLnBrk="1" hangingPunct="1">
              <a:buNone/>
            </a:pPr>
            <a:endParaRPr lang="ru-RU" altLang="ru-RU" dirty="0"/>
          </a:p>
          <a:p>
            <a:pPr eaLnBrk="1" hangingPunct="1"/>
            <a:endParaRPr lang="ru-RU" alt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564026-B1C0-4F6F-974C-521385E6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02" y="2060848"/>
            <a:ext cx="478699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9470EC-8D5A-4FA6-A837-A2AA6007FE59}"/>
              </a:ext>
            </a:extLst>
          </p:cNvPr>
          <p:cNvSpPr/>
          <p:nvPr/>
        </p:nvSpPr>
        <p:spPr>
          <a:xfrm>
            <a:off x="1115616" y="620688"/>
            <a:ext cx="7344816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2529"/>
                </a:solidFill>
                <a:latin typeface="Montserrat"/>
              </a:rPr>
              <a:t>Базовая кафедра - кафедра информационных систем и методов искусственного интеллекта ФГБОУ ВО Тверской государственный университет в ФКУ НИИИТ ФСИН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228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6694D78E2CD94CAD5C541F3CA18F3A" ma:contentTypeVersion="3" ma:contentTypeDescription="Создание документа." ma:contentTypeScope="" ma:versionID="79bf5e437a779295c5c600e46e9f1b71">
  <xsd:schema xmlns:xsd="http://www.w3.org/2001/XMLSchema" xmlns:xs="http://www.w3.org/2001/XMLSchema" xmlns:p="http://schemas.microsoft.com/office/2006/metadata/properties" xmlns:ns2="1edb7b37-cd8f-4aad-8237-40b4c6ff8bfe" targetNamespace="http://schemas.microsoft.com/office/2006/metadata/properties" ma:root="true" ma:fieldsID="e5fbf381cadd8a03c76f1a5bae430bfd" ns2:_="">
    <xsd:import namespace="1edb7b37-cd8f-4aad-8237-40b4c6ff8b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b7b37-cd8f-4aad-8237-40b4c6ff8b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E864FC-F61C-4CD9-B859-7D20B2E84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44700-1F04-4D1F-B026-D4B709554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b7b37-cd8f-4aad-8237-40b4c6ff8b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6E9D1D-15F5-4475-A03A-54FCAAFE0AC6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1edb7b37-cd8f-4aad-8237-40b4c6ff8bfe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powerpointstore.com_2</Template>
  <TotalTime>858</TotalTime>
  <Words>963</Words>
  <Application>Microsoft Office PowerPoint</Application>
  <PresentationFormat>Экран (4:3)</PresentationFormat>
  <Paragraphs>116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Gabriola</vt:lpstr>
      <vt:lpstr>Montserrat</vt:lpstr>
      <vt:lpstr>msc300</vt:lpstr>
      <vt:lpstr>msc500</vt:lpstr>
      <vt:lpstr>Tahoma</vt:lpstr>
      <vt:lpstr>Times New Roman</vt:lpstr>
      <vt:lpstr>Тема Office</vt:lpstr>
      <vt:lpstr>   Добро пожаловать на математический факультет! </vt:lpstr>
      <vt:lpstr>Презентация PowerPoint</vt:lpstr>
      <vt:lpstr>Презентация PowerPoint</vt:lpstr>
      <vt:lpstr>Презентация PowerPoint</vt:lpstr>
      <vt:lpstr>Презентация PowerPoint</vt:lpstr>
      <vt:lpstr>Олимпиада школьников «Математический Олимп»</vt:lpstr>
      <vt:lpstr>Школа по подготовке к ЕГЭ математического факультета</vt:lpstr>
      <vt:lpstr>Организации, где работают выпускники</vt:lpstr>
      <vt:lpstr>Презентация PowerPoint</vt:lpstr>
      <vt:lpstr>«Математика»</vt:lpstr>
      <vt:lpstr>«Математика и компьютерные науки»</vt:lpstr>
      <vt:lpstr>«Математическое обеспечение и администрирование информационных систем»</vt:lpstr>
      <vt:lpstr>«Компьютерная безопасность»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Лесёнок</dc:creator>
  <cp:lastModifiedBy>Чемарина Юлия Владимировна</cp:lastModifiedBy>
  <cp:revision>109</cp:revision>
  <dcterms:created xsi:type="dcterms:W3CDTF">2018-03-23T19:28:07Z</dcterms:created>
  <dcterms:modified xsi:type="dcterms:W3CDTF">2023-10-28T05:11:02Z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0x010100076694D78E2CD94CAD5C541F3CA18F3A</vt:lpwstr>
  </property>
</Properties>
</file>