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7" r:id="rId7"/>
    <p:sldId id="268" r:id="rId8"/>
    <p:sldId id="261" r:id="rId9"/>
    <p:sldId id="262" r:id="rId10"/>
    <p:sldId id="269"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980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5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67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04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783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61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2632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811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493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97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5038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18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13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766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2512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3/28/2024</a:t>
            </a:fld>
            <a:endParaRPr lang="en-US" dirty="0"/>
          </a:p>
        </p:txBody>
      </p:sp>
    </p:spTree>
    <p:extLst>
      <p:ext uri="{BB962C8B-B14F-4D97-AF65-F5344CB8AC3E}">
        <p14:creationId xmlns:p14="http://schemas.microsoft.com/office/powerpoint/2010/main" val="257729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8598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2069680"/>
            <a:ext cx="7766936" cy="1646302"/>
          </a:xfrm>
        </p:spPr>
        <p:txBody>
          <a:bodyPr/>
          <a:lstStyle/>
          <a:p>
            <a:pPr algn="just"/>
            <a:r>
              <a:rPr lang="ru-RU" sz="2400" b="1" dirty="0"/>
              <a:t>V Всероссийская научно-практическая конференция «Перспективы развития математического образования в эпоху цифровой трансформации» </a:t>
            </a:r>
            <a:r>
              <a:rPr lang="ru-RU" sz="2400" b="1" dirty="0" smtClean="0"/>
              <a:t/>
            </a:r>
            <a:br>
              <a:rPr lang="ru-RU" sz="2400" b="1" dirty="0" smtClean="0"/>
            </a:br>
            <a:r>
              <a:rPr lang="ru-RU" sz="2400" b="1" dirty="0" smtClean="0"/>
              <a:t/>
            </a:r>
            <a:br>
              <a:rPr lang="ru-RU" sz="2400" b="1" dirty="0" smtClean="0"/>
            </a:br>
            <a:r>
              <a:rPr lang="ru-RU" sz="2400" b="1" dirty="0" smtClean="0">
                <a:solidFill>
                  <a:srgbClr val="0070C0"/>
                </a:solidFill>
              </a:rPr>
              <a:t>Секция «Традиционные и цифровые технологии в преподавании математики в школе»</a:t>
            </a:r>
            <a:r>
              <a:rPr lang="ru-RU" sz="2400" b="1" dirty="0">
                <a:solidFill>
                  <a:srgbClr val="0070C0"/>
                </a:solidFill>
              </a:rPr>
              <a:t/>
            </a:r>
            <a:br>
              <a:rPr lang="ru-RU" sz="2400" b="1" dirty="0">
                <a:solidFill>
                  <a:srgbClr val="0070C0"/>
                </a:solidFill>
              </a:rPr>
            </a:br>
            <a:endParaRPr lang="ru-RU" sz="2400" dirty="0">
              <a:solidFill>
                <a:srgbClr val="0070C0"/>
              </a:solidFill>
            </a:endParaRPr>
          </a:p>
        </p:txBody>
      </p:sp>
      <p:sp>
        <p:nvSpPr>
          <p:cNvPr id="3" name="Подзаголовок 2"/>
          <p:cNvSpPr>
            <a:spLocks noGrp="1"/>
          </p:cNvSpPr>
          <p:nvPr>
            <p:ph type="subTitle" idx="1"/>
          </p:nvPr>
        </p:nvSpPr>
        <p:spPr/>
        <p:txBody>
          <a:bodyPr>
            <a:normAutofit fontScale="25000" lnSpcReduction="20000"/>
          </a:bodyPr>
          <a:lstStyle/>
          <a:p>
            <a:pPr algn="ctr"/>
            <a:r>
              <a:rPr lang="ru-RU" sz="6400" dirty="0" smtClean="0">
                <a:solidFill>
                  <a:srgbClr val="0070C0"/>
                </a:solidFill>
              </a:rPr>
              <a:t>Тема</a:t>
            </a:r>
            <a:r>
              <a:rPr lang="ru-RU" sz="2600" dirty="0" smtClean="0">
                <a:solidFill>
                  <a:srgbClr val="0070C0"/>
                </a:solidFill>
              </a:rPr>
              <a:t>: </a:t>
            </a:r>
            <a:r>
              <a:rPr lang="ru-RU" sz="6200" dirty="0" smtClean="0">
                <a:solidFill>
                  <a:srgbClr val="0070C0"/>
                </a:solidFill>
              </a:rPr>
              <a:t>Цифровая </a:t>
            </a:r>
            <a:r>
              <a:rPr lang="ru-RU" sz="6200" dirty="0" smtClean="0">
                <a:solidFill>
                  <a:srgbClr val="0070C0"/>
                </a:solidFill>
              </a:rPr>
              <a:t>среда как средство формирования геометрических понятий</a:t>
            </a:r>
          </a:p>
          <a:p>
            <a:r>
              <a:rPr lang="ru-RU" sz="6200" dirty="0" smtClean="0">
                <a:solidFill>
                  <a:srgbClr val="0070C0"/>
                </a:solidFill>
              </a:rPr>
              <a:t>Выполнила Павлова Галина Юрьевна</a:t>
            </a:r>
          </a:p>
          <a:p>
            <a:r>
              <a:rPr lang="ru-RU" sz="6200" dirty="0" smtClean="0">
                <a:solidFill>
                  <a:srgbClr val="0070C0"/>
                </a:solidFill>
              </a:rPr>
              <a:t>Учитель МБОУ ТР СОШ №2</a:t>
            </a:r>
          </a:p>
          <a:p>
            <a:r>
              <a:rPr lang="ru-RU" sz="6200" dirty="0" smtClean="0">
                <a:solidFill>
                  <a:srgbClr val="0070C0"/>
                </a:solidFill>
              </a:rPr>
              <a:t>Торопец</a:t>
            </a:r>
            <a:endParaRPr lang="ru-RU" sz="6200" dirty="0">
              <a:solidFill>
                <a:srgbClr val="0070C0"/>
              </a:solidFill>
            </a:endParaRPr>
          </a:p>
        </p:txBody>
      </p:sp>
    </p:spTree>
    <p:extLst>
      <p:ext uri="{BB962C8B-B14F-4D97-AF65-F5344CB8AC3E}">
        <p14:creationId xmlns:p14="http://schemas.microsoft.com/office/powerpoint/2010/main" val="227734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27" t="11455" r="44964" b="12677"/>
          <a:stretch/>
        </p:blipFill>
        <p:spPr>
          <a:xfrm>
            <a:off x="7637173" y="3761878"/>
            <a:ext cx="4031088" cy="3096122"/>
          </a:xfrm>
          <a:prstGeom prst="rect">
            <a:avLst/>
          </a:prstGeom>
        </p:spPr>
      </p:pic>
      <p:pic>
        <p:nvPicPr>
          <p:cNvPr id="5" name="Рисунок 4"/>
          <p:cNvPicPr>
            <a:picLocks noChangeAspect="1"/>
          </p:cNvPicPr>
          <p:nvPr/>
        </p:nvPicPr>
        <p:blipFill rotWithShape="1">
          <a:blip r:embed="rId3"/>
          <a:srcRect r="19603"/>
          <a:stretch/>
        </p:blipFill>
        <p:spPr>
          <a:xfrm>
            <a:off x="7637173" y="355186"/>
            <a:ext cx="4172755" cy="3041124"/>
          </a:xfrm>
          <a:prstGeom prst="rect">
            <a:avLst/>
          </a:prstGeom>
        </p:spPr>
      </p:pic>
      <p:pic>
        <p:nvPicPr>
          <p:cNvPr id="5122" name="Picture 2" descr="https://edguru.ru/uploads/images/00/01/22/2016/07/04/1fff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976" y="3881189"/>
            <a:ext cx="5429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3183" y="0"/>
            <a:ext cx="6993227" cy="3785652"/>
          </a:xfrm>
          <a:prstGeom prst="rect">
            <a:avLst/>
          </a:prstGeom>
        </p:spPr>
        <p:txBody>
          <a:bodyPr wrap="square">
            <a:spAutoFit/>
          </a:bodyPr>
          <a:lstStyle/>
          <a:p>
            <a:pPr indent="540385" algn="just">
              <a:spcAft>
                <a:spcPts val="0"/>
              </a:spcAft>
            </a:pPr>
            <a:r>
              <a:rPr lang="ru-RU" sz="2400" dirty="0">
                <a:solidFill>
                  <a:srgbClr val="0070C0"/>
                </a:solidFill>
                <a:latin typeface="Times New Roman" panose="02020603050405020304" pitchFamily="18" charset="0"/>
                <a:ea typeface="Times New Roman" panose="02020603050405020304" pitchFamily="18" charset="0"/>
              </a:rPr>
              <a:t>При дальнейшем рассмотрении программы приходим к выводу, что очень удобная функция «Сетка», помогающая ориентироваться в размерах построенной фигуры: построить равнобедренный треугольник, провести медиану треугольника и т.д. Наличие «бегунка», позволяющего изменять параметры различных объектов (угла, отрезка и </a:t>
            </a:r>
            <a:r>
              <a:rPr lang="ru-RU" sz="2400" dirty="0" err="1">
                <a:solidFill>
                  <a:srgbClr val="0070C0"/>
                </a:solidFill>
                <a:latin typeface="Times New Roman" panose="02020603050405020304" pitchFamily="18" charset="0"/>
                <a:ea typeface="Times New Roman" panose="02020603050405020304" pitchFamily="18" charset="0"/>
              </a:rPr>
              <a:t>т.д</a:t>
            </a:r>
            <a:r>
              <a:rPr lang="ru-RU" sz="2400" dirty="0">
                <a:solidFill>
                  <a:srgbClr val="0070C0"/>
                </a:solidFill>
                <a:latin typeface="Times New Roman" panose="02020603050405020304" pitchFamily="18" charset="0"/>
                <a:ea typeface="Times New Roman" panose="02020603050405020304" pitchFamily="18" charset="0"/>
              </a:rPr>
              <a:t>), что способствует активизации мыслительных процессов, систематизируя полученные данные с помощью учителя или самостоятельно. </a:t>
            </a:r>
            <a:endParaRPr lang="ru-RU" sz="2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056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370" y="2587347"/>
            <a:ext cx="9498631" cy="3242733"/>
          </a:xfrm>
        </p:spPr>
        <p:txBody>
          <a:bodyPr>
            <a:normAutofit fontScale="90000"/>
          </a:bodyPr>
          <a:lstStyle/>
          <a:p>
            <a:pPr indent="540385">
              <a:spcAft>
                <a:spcPts val="0"/>
              </a:spcAft>
            </a:pPr>
            <a:r>
              <a:rPr lang="ru-RU" sz="2400" u="sng" dirty="0" smtClean="0">
                <a:solidFill>
                  <a:schemeClr val="accent2">
                    <a:lumMod val="75000"/>
                  </a:schemeClr>
                </a:solidFill>
              </a:rPr>
              <a:t>Положительные моменты использования динамической геометрии</a:t>
            </a:r>
            <a:r>
              <a:rPr lang="ru-RU" sz="2400" u="sng" dirty="0" smtClean="0">
                <a:solidFill>
                  <a:schemeClr val="accent2">
                    <a:lumMod val="75000"/>
                  </a:schemeClr>
                </a:solidFill>
              </a:rPr>
              <a:t>:</a:t>
            </a:r>
            <a:br>
              <a:rPr lang="ru-RU" sz="2400" u="sng" dirty="0" smtClean="0">
                <a:solidFill>
                  <a:schemeClr val="accent2">
                    <a:lumMod val="75000"/>
                  </a:schemeClr>
                </a:solidFill>
              </a:rPr>
            </a:br>
            <a:r>
              <a:rPr lang="ru-RU" sz="2400" u="sng" dirty="0" smtClean="0">
                <a:solidFill>
                  <a:schemeClr val="accent2">
                    <a:lumMod val="75000"/>
                  </a:schemeClr>
                </a:solidFill>
              </a:rPr>
              <a:t/>
            </a:r>
            <a:br>
              <a:rPr lang="ru-RU" sz="2400" u="sng" dirty="0" smtClean="0">
                <a:solidFill>
                  <a:schemeClr val="accent2">
                    <a:lumMod val="75000"/>
                  </a:schemeClr>
                </a:solidFill>
              </a:rPr>
            </a:br>
            <a:r>
              <a:rPr lang="ru-RU" sz="2400" dirty="0" smtClean="0">
                <a:solidFill>
                  <a:srgbClr val="000000"/>
                </a:solidFill>
                <a:latin typeface="Times New Roman" panose="02020603050405020304" pitchFamily="18" charset="0"/>
                <a:ea typeface="Times New Roman" panose="02020603050405020304" pitchFamily="18" charset="0"/>
              </a:rPr>
              <a:t>-</a:t>
            </a:r>
            <a:r>
              <a:rPr lang="ru-RU" sz="2400" dirty="0">
                <a:solidFill>
                  <a:srgbClr val="0070C0"/>
                </a:solidFill>
                <a:latin typeface="Times New Roman" panose="02020603050405020304" pitchFamily="18" charset="0"/>
                <a:ea typeface="Times New Roman" panose="02020603050405020304" pitchFamily="18" charset="0"/>
              </a:rPr>
              <a:t>такого планы цифровые средства благотворно влияют на формирование понятий, </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-повышают мотивацию; </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-помогают дифференцировать работу в классах;</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-помогают выстроить индивидуальную траекторию обучения;</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Calibri" panose="020F0502020204030204" pitchFamily="34" charset="0"/>
              </a:rPr>
              <a:t>-реализовать личностно-ориентированный подход в обучении;</a:t>
            </a:r>
            <a:r>
              <a:rPr lang="ru-RU" sz="2400" dirty="0">
                <a:solidFill>
                  <a:srgbClr val="0070C0"/>
                </a:solidFill>
                <a:latin typeface="Times New Roman" panose="02020603050405020304" pitchFamily="18" charset="0"/>
                <a:ea typeface="Times New Roman" panose="02020603050405020304" pitchFamily="18" charset="0"/>
              </a:rPr>
              <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-обеспечить активное взаимодействие обучающихся с учебным материалом;</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-автоматизировать контроль и самоконтроль результатов учебной деятельности;</a:t>
            </a:r>
            <a:br>
              <a:rPr lang="ru-RU" sz="2400" dirty="0">
                <a:solidFill>
                  <a:srgbClr val="0070C0"/>
                </a:solidFill>
                <a:latin typeface="Times New Roman" panose="02020603050405020304" pitchFamily="18" charset="0"/>
                <a:ea typeface="Times New Roman" panose="02020603050405020304" pitchFamily="18" charset="0"/>
              </a:rPr>
            </a:br>
            <a:r>
              <a:rPr lang="ru-RU" sz="2400" dirty="0">
                <a:solidFill>
                  <a:srgbClr val="0070C0"/>
                </a:solidFill>
                <a:latin typeface="Times New Roman" panose="02020603050405020304" pitchFamily="18" charset="0"/>
                <a:ea typeface="Times New Roman" panose="02020603050405020304" pitchFamily="18" charset="0"/>
              </a:rPr>
              <a:t>-развивать умения исследовательской деятельности.</a:t>
            </a:r>
            <a:br>
              <a:rPr lang="ru-RU" sz="2400" dirty="0">
                <a:solidFill>
                  <a:srgbClr val="0070C0"/>
                </a:solidFill>
                <a:latin typeface="Times New Roman" panose="02020603050405020304" pitchFamily="18" charset="0"/>
                <a:ea typeface="Times New Roman" panose="02020603050405020304" pitchFamily="18" charset="0"/>
              </a:rPr>
            </a:br>
            <a:endParaRPr lang="ru-RU" sz="2400" dirty="0">
              <a:solidFill>
                <a:srgbClr val="0070C0"/>
              </a:solidFill>
            </a:endParaRPr>
          </a:p>
        </p:txBody>
      </p:sp>
    </p:spTree>
    <p:extLst>
      <p:ext uri="{BB962C8B-B14F-4D97-AF65-F5344CB8AC3E}">
        <p14:creationId xmlns:p14="http://schemas.microsoft.com/office/powerpoint/2010/main" val="174010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152" y="101359"/>
            <a:ext cx="8596668" cy="1826581"/>
          </a:xfrm>
        </p:spPr>
        <p:txBody>
          <a:bodyPr/>
          <a:lstStyle/>
          <a:p>
            <a:r>
              <a:rPr lang="ru-RU" dirty="0" smtClean="0"/>
              <a:t>Электронные ресурсы :</a:t>
            </a:r>
            <a:br>
              <a:rPr lang="ru-RU" dirty="0" smtClean="0"/>
            </a:br>
            <a:endParaRPr lang="ru-RU" dirty="0"/>
          </a:p>
        </p:txBody>
      </p:sp>
      <p:pic>
        <p:nvPicPr>
          <p:cNvPr id="4" name="Рисунок 3"/>
          <p:cNvPicPr>
            <a:picLocks noChangeAspect="1"/>
          </p:cNvPicPr>
          <p:nvPr/>
        </p:nvPicPr>
        <p:blipFill>
          <a:blip r:embed="rId2"/>
          <a:stretch>
            <a:fillRect/>
          </a:stretch>
        </p:blipFill>
        <p:spPr>
          <a:xfrm>
            <a:off x="847152" y="1470740"/>
            <a:ext cx="9610597" cy="3754403"/>
          </a:xfrm>
          <a:prstGeom prst="rect">
            <a:avLst/>
          </a:prstGeom>
        </p:spPr>
      </p:pic>
    </p:spTree>
    <p:extLst>
      <p:ext uri="{BB962C8B-B14F-4D97-AF65-F5344CB8AC3E}">
        <p14:creationId xmlns:p14="http://schemas.microsoft.com/office/powerpoint/2010/main" val="513242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215" y="231987"/>
            <a:ext cx="8596668" cy="1826581"/>
          </a:xfrm>
        </p:spPr>
        <p:txBody>
          <a:bodyPr>
            <a:normAutofit/>
          </a:bodyPr>
          <a:lstStyle/>
          <a:p>
            <a:r>
              <a:rPr lang="ru-RU" sz="2700" u="sng" dirty="0" smtClean="0">
                <a:solidFill>
                  <a:srgbClr val="0070C0"/>
                </a:solidFill>
              </a:rPr>
              <a:t>Отрицательные моменты , использования </a:t>
            </a:r>
            <a:r>
              <a:rPr lang="ru-RU" sz="2700" u="sng" dirty="0" smtClean="0">
                <a:solidFill>
                  <a:srgbClr val="0070C0"/>
                </a:solidFill>
              </a:rPr>
              <a:t>цифровых образовательных ресурсов</a:t>
            </a:r>
            <a:r>
              <a:rPr lang="ru-RU" sz="2700" dirty="0" smtClean="0">
                <a:solidFill>
                  <a:srgbClr val="0070C0"/>
                </a:solidFill>
              </a:rPr>
              <a:t>:</a:t>
            </a:r>
            <a:r>
              <a:rPr lang="ru-RU" dirty="0" smtClean="0"/>
              <a:t/>
            </a:r>
            <a:br>
              <a:rPr lang="ru-RU" dirty="0" smtClean="0"/>
            </a:br>
            <a:endParaRPr lang="ru-RU" dirty="0"/>
          </a:p>
        </p:txBody>
      </p:sp>
      <p:sp>
        <p:nvSpPr>
          <p:cNvPr id="6" name="Прямоугольник 5"/>
          <p:cNvSpPr/>
          <p:nvPr/>
        </p:nvSpPr>
        <p:spPr>
          <a:xfrm>
            <a:off x="656823" y="2058568"/>
            <a:ext cx="8487177" cy="3046988"/>
          </a:xfrm>
          <a:prstGeom prst="rect">
            <a:avLst/>
          </a:prstGeom>
        </p:spPr>
        <p:txBody>
          <a:bodyPr wrap="square">
            <a:spAutoFit/>
          </a:bodyPr>
          <a:lstStyle/>
          <a:p>
            <a:pPr indent="540385" algn="just">
              <a:spcAft>
                <a:spcPts val="0"/>
              </a:spcAft>
            </a:pPr>
            <a:r>
              <a:rPr lang="ru-RU" sz="2400" b="1" dirty="0">
                <a:solidFill>
                  <a:schemeClr val="accent1">
                    <a:lumMod val="75000"/>
                  </a:schemeClr>
                </a:solidFill>
                <a:latin typeface="Times New Roman" panose="02020603050405020304" pitchFamily="18" charset="0"/>
                <a:ea typeface="Times New Roman" panose="02020603050405020304" pitchFamily="18" charset="0"/>
              </a:rPr>
              <a:t>-</a:t>
            </a:r>
            <a:r>
              <a:rPr lang="ru-RU" sz="2400" dirty="0">
                <a:solidFill>
                  <a:schemeClr val="accent1">
                    <a:lumMod val="75000"/>
                  </a:schemeClr>
                </a:solidFill>
                <a:latin typeface="Times New Roman" panose="02020603050405020304" pitchFamily="18" charset="0"/>
                <a:ea typeface="Times New Roman" panose="02020603050405020304" pitchFamily="18" charset="0"/>
              </a:rPr>
              <a:t>возможность информационного перенасыщения процесса обучения;</a:t>
            </a:r>
          </a:p>
          <a:p>
            <a:pPr indent="540385" algn="just">
              <a:spcAft>
                <a:spcPts val="0"/>
              </a:spcAft>
            </a:pPr>
            <a:r>
              <a:rPr lang="ru-RU" sz="2400" dirty="0">
                <a:solidFill>
                  <a:schemeClr val="accent1">
                    <a:lumMod val="75000"/>
                  </a:schemeClr>
                </a:solidFill>
                <a:latin typeface="Times New Roman" panose="02020603050405020304" pitchFamily="18" charset="0"/>
                <a:ea typeface="Times New Roman" panose="02020603050405020304" pitchFamily="18" charset="0"/>
              </a:rPr>
              <a:t>-нарушение правил информационной безопасность при постоянном использовании цифровых ресурсов;</a:t>
            </a:r>
          </a:p>
          <a:p>
            <a:pPr indent="540385" algn="just">
              <a:spcAft>
                <a:spcPts val="0"/>
              </a:spcAft>
            </a:pPr>
            <a:r>
              <a:rPr lang="ru-RU" sz="2400" dirty="0">
                <a:solidFill>
                  <a:schemeClr val="accent1">
                    <a:lumMod val="75000"/>
                  </a:schemeClr>
                </a:solidFill>
                <a:latin typeface="Times New Roman" panose="02020603050405020304" pitchFamily="18" charset="0"/>
                <a:ea typeface="Times New Roman" panose="02020603050405020304" pitchFamily="18" charset="0"/>
              </a:rPr>
              <a:t>-возникновение когнитивной нагрузки;</a:t>
            </a:r>
          </a:p>
          <a:p>
            <a:pPr indent="540385" algn="just">
              <a:spcAft>
                <a:spcPts val="0"/>
              </a:spcAft>
            </a:pPr>
            <a:r>
              <a:rPr lang="ru-RU" sz="2400" dirty="0">
                <a:solidFill>
                  <a:schemeClr val="accent1">
                    <a:lumMod val="75000"/>
                  </a:schemeClr>
                </a:solidFill>
                <a:latin typeface="Times New Roman" panose="02020603050405020304" pitchFamily="18" charset="0"/>
                <a:ea typeface="Times New Roman" panose="02020603050405020304" pitchFamily="18" charset="0"/>
              </a:rPr>
              <a:t>-наличие на ресурсе материалов, имеющих сомнительное качество;</a:t>
            </a:r>
          </a:p>
          <a:p>
            <a:pPr indent="540385" algn="just">
              <a:spcAft>
                <a:spcPts val="0"/>
              </a:spcAft>
            </a:pPr>
            <a:r>
              <a:rPr lang="ru-RU" sz="2400" dirty="0">
                <a:solidFill>
                  <a:schemeClr val="accent1">
                    <a:lumMod val="75000"/>
                  </a:schemeClr>
                </a:solidFill>
                <a:latin typeface="Times New Roman" panose="02020603050405020304" pitchFamily="18" charset="0"/>
                <a:ea typeface="Times New Roman" panose="02020603050405020304" pitchFamily="18" charset="0"/>
              </a:rPr>
              <a:t>-излишняя индивидуализация процесса.</a:t>
            </a:r>
            <a:endParaRPr lang="ru-RU" sz="24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465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28" y="1332153"/>
            <a:ext cx="8133806" cy="4524315"/>
          </a:xfrm>
          <a:prstGeom prst="rect">
            <a:avLst/>
          </a:prstGeom>
        </p:spPr>
        <p:txBody>
          <a:bodyPr wrap="square">
            <a:spAutoFit/>
          </a:bodyPr>
          <a:lstStyle/>
          <a:p>
            <a:pPr indent="540385" algn="ctr">
              <a:spcAft>
                <a:spcPts val="0"/>
              </a:spcAft>
            </a:pPr>
            <a:r>
              <a:rPr lang="ru-RU" sz="3600" dirty="0" smtClean="0">
                <a:solidFill>
                  <a:srgbClr val="0070C0"/>
                </a:solidFill>
                <a:latin typeface="Times New Roman" panose="02020603050405020304" pitchFamily="18" charset="0"/>
                <a:ea typeface="Times New Roman" panose="02020603050405020304" pitchFamily="18" charset="0"/>
              </a:rPr>
              <a:t>Использование </a:t>
            </a:r>
            <a:r>
              <a:rPr lang="ru-RU" sz="3600" dirty="0">
                <a:solidFill>
                  <a:srgbClr val="0070C0"/>
                </a:solidFill>
                <a:latin typeface="Times New Roman" panose="02020603050405020304" pitchFamily="18" charset="0"/>
                <a:ea typeface="Times New Roman" panose="02020603050405020304" pitchFamily="18" charset="0"/>
              </a:rPr>
              <a:t>традиционных методов обучения в совокупности с ИКТ и ЭСО поможет сформировать целостную образовательную траекторию и достичь нужного результата- в формировании мотивированной компетентной личности.</a:t>
            </a:r>
            <a:endParaRPr lang="ru-RU" sz="36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770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fgos.ru/IMG/SVG/fgos.svg"/>
          <p:cNvSpPr>
            <a:spLocks noGrp="1" noChangeAspect="1" noChangeArrowheads="1"/>
          </p:cNvSpPr>
          <p:nvPr>
            <p:ph type="title"/>
          </p:nvPr>
        </p:nvSpPr>
        <p:spPr bwMode="auto">
          <a:xfrm>
            <a:off x="925527" y="4920343"/>
            <a:ext cx="9786016" cy="7602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ru-RU" dirty="0" smtClean="0"/>
              <a:t>Задача образования : всестороннее развитие личности,способной активно участвовать в процессе обучения</a:t>
            </a:r>
            <a:endParaRPr lang="ru-RU" dirty="0"/>
          </a:p>
        </p:txBody>
      </p:sp>
      <p:pic>
        <p:nvPicPr>
          <p:cNvPr id="1030" name="Picture 6" descr="https://ruskline.ru/images/cms/data/stand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9" y="-90805"/>
            <a:ext cx="6825908" cy="50111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vatars.mds.yandex.net/i?id=b2d839fa8b93a43fb59941f02ea2bd00-523177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045" y="890768"/>
            <a:ext cx="40576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3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0070C0"/>
                </a:solidFill>
              </a:rPr>
              <a:t>Информационно-коммуникативные технологии (ИКТ)</a:t>
            </a:r>
            <a:br>
              <a:rPr lang="ru-RU" dirty="0" smtClean="0">
                <a:solidFill>
                  <a:srgbClr val="0070C0"/>
                </a:solidFill>
              </a:rPr>
            </a:br>
            <a:r>
              <a:rPr lang="ru-RU" dirty="0" smtClean="0">
                <a:solidFill>
                  <a:srgbClr val="0070C0"/>
                </a:solidFill>
              </a:rPr>
              <a:t>Электронные средства обучения (ЭСО)</a:t>
            </a:r>
            <a:endParaRPr lang="ru-RU" dirty="0">
              <a:solidFill>
                <a:srgbClr val="0070C0"/>
              </a:solidFill>
            </a:endParaRPr>
          </a:p>
        </p:txBody>
      </p:sp>
      <p:sp>
        <p:nvSpPr>
          <p:cNvPr id="3" name="Правая фигурная скобка 2"/>
          <p:cNvSpPr/>
          <p:nvPr/>
        </p:nvSpPr>
        <p:spPr>
          <a:xfrm rot="5400000">
            <a:off x="4918527" y="-582887"/>
            <a:ext cx="617218" cy="9099601"/>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4" name="Рисунок 3"/>
          <p:cNvPicPr>
            <a:picLocks noChangeAspect="1"/>
          </p:cNvPicPr>
          <p:nvPr/>
        </p:nvPicPr>
        <p:blipFill>
          <a:blip r:embed="rId2"/>
          <a:stretch>
            <a:fillRect/>
          </a:stretch>
        </p:blipFill>
        <p:spPr>
          <a:xfrm>
            <a:off x="0" y="4173742"/>
            <a:ext cx="5991225" cy="1609725"/>
          </a:xfrm>
          <a:prstGeom prst="rect">
            <a:avLst/>
          </a:prstGeom>
        </p:spPr>
      </p:pic>
      <p:pic>
        <p:nvPicPr>
          <p:cNvPr id="2050" name="Picture 2" descr="http://school3kotl.ucoz.ru/doc/31-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632" y="3039414"/>
            <a:ext cx="5373368" cy="3818586"/>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p:cNvSpPr>
            <a:spLocks noGrp="1"/>
          </p:cNvSpPr>
          <p:nvPr>
            <p:ph type="body" idx="1"/>
          </p:nvPr>
        </p:nvSpPr>
        <p:spPr>
          <a:xfrm>
            <a:off x="1180269" y="4163226"/>
            <a:ext cx="8596668" cy="1570962"/>
          </a:xfrm>
        </p:spPr>
        <p:txBody>
          <a:bodyPr/>
          <a:lstStyle/>
          <a:p>
            <a:endParaRPr lang="ru-RU" dirty="0"/>
          </a:p>
        </p:txBody>
      </p:sp>
    </p:spTree>
    <p:extLst>
      <p:ext uri="{BB962C8B-B14F-4D97-AF65-F5344CB8AC3E}">
        <p14:creationId xmlns:p14="http://schemas.microsoft.com/office/powerpoint/2010/main" val="251957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4098" y="5805814"/>
            <a:ext cx="8851779" cy="1646302"/>
          </a:xfrm>
        </p:spPr>
        <p:txBody>
          <a:bodyPr/>
          <a:lstStyle/>
          <a:p>
            <a:pPr algn="ctr"/>
            <a:r>
              <a:rPr lang="ru-RU" sz="3200" dirty="0" smtClean="0"/>
              <a:t>Программы , использующие динамическую среду:</a:t>
            </a:r>
            <a:br>
              <a:rPr lang="ru-RU" sz="3200" dirty="0" smtClean="0"/>
            </a:br>
            <a:r>
              <a:rPr lang="ru-RU" sz="3200" dirty="0" smtClean="0"/>
              <a:t/>
            </a:r>
            <a:br>
              <a:rPr lang="ru-RU" sz="3200" dirty="0" smtClean="0"/>
            </a:br>
            <a:r>
              <a:rPr lang="en-US" sz="3200" dirty="0" smtClean="0">
                <a:solidFill>
                  <a:schemeClr val="tx2">
                    <a:lumMod val="50000"/>
                  </a:schemeClr>
                </a:solidFill>
              </a:rPr>
              <a:t>Wingeom</a:t>
            </a:r>
            <a:br>
              <a:rPr lang="en-US" sz="3200" dirty="0" smtClean="0">
                <a:solidFill>
                  <a:schemeClr val="tx2">
                    <a:lumMod val="50000"/>
                  </a:schemeClr>
                </a:solidFill>
              </a:rPr>
            </a:br>
            <a:r>
              <a:rPr lang="ru-RU" sz="3200" dirty="0" smtClean="0">
                <a:solidFill>
                  <a:schemeClr val="tx2">
                    <a:lumMod val="50000"/>
                  </a:schemeClr>
                </a:solidFill>
              </a:rPr>
              <a:t/>
            </a:r>
            <a:br>
              <a:rPr lang="ru-RU" sz="3200" dirty="0" smtClean="0">
                <a:solidFill>
                  <a:schemeClr val="tx2">
                    <a:lumMod val="50000"/>
                  </a:schemeClr>
                </a:solidFill>
              </a:rPr>
            </a:br>
            <a:r>
              <a:rPr lang="en-US" sz="3200" dirty="0" smtClean="0">
                <a:solidFill>
                  <a:schemeClr val="tx2">
                    <a:lumMod val="50000"/>
                  </a:schemeClr>
                </a:solidFill>
              </a:rPr>
              <a:t>GeoGebra</a:t>
            </a:r>
            <a:r>
              <a:rPr lang="ru-RU" sz="3200" dirty="0" smtClean="0">
                <a:solidFill>
                  <a:schemeClr val="tx2">
                    <a:lumMod val="50000"/>
                  </a:schemeClr>
                </a:solidFill>
              </a:rPr>
              <a:t/>
            </a:r>
            <a:br>
              <a:rPr lang="ru-RU" sz="3200" dirty="0" smtClean="0">
                <a:solidFill>
                  <a:schemeClr val="tx2">
                    <a:lumMod val="50000"/>
                  </a:schemeClr>
                </a:solidFill>
              </a:rPr>
            </a:br>
            <a:r>
              <a:rPr lang="en-US" sz="3200" dirty="0" smtClean="0">
                <a:solidFill>
                  <a:schemeClr val="tx2">
                    <a:lumMod val="50000"/>
                  </a:schemeClr>
                </a:solidFill>
              </a:rPr>
              <a:t/>
            </a:r>
            <a:br>
              <a:rPr lang="en-US" sz="3200" dirty="0" smtClean="0">
                <a:solidFill>
                  <a:schemeClr val="tx2">
                    <a:lumMod val="50000"/>
                  </a:schemeClr>
                </a:solidFill>
              </a:rPr>
            </a:br>
            <a:r>
              <a:rPr lang="ru-RU" sz="3200" dirty="0" smtClean="0">
                <a:solidFill>
                  <a:schemeClr val="tx2">
                    <a:lumMod val="50000"/>
                  </a:schemeClr>
                </a:solidFill>
              </a:rPr>
              <a:t>«Живая геометрия»</a:t>
            </a:r>
            <a:r>
              <a:rPr lang="en-US" sz="3200" dirty="0" smtClean="0">
                <a:solidFill>
                  <a:schemeClr val="tx2">
                    <a:lumMod val="50000"/>
                  </a:schemeClr>
                </a:solidFill>
              </a:rPr>
              <a:t/>
            </a:r>
            <a:br>
              <a:rPr lang="en-US" sz="3200" dirty="0" smtClean="0">
                <a:solidFill>
                  <a:schemeClr val="tx2">
                    <a:lumMod val="50000"/>
                  </a:schemeClr>
                </a:solidFill>
              </a:rPr>
            </a:br>
            <a:r>
              <a:rPr lang="ru-RU" sz="3200" dirty="0" smtClean="0">
                <a:solidFill>
                  <a:schemeClr val="tx2">
                    <a:lumMod val="50000"/>
                  </a:schemeClr>
                </a:solidFill>
              </a:rPr>
              <a:t/>
            </a:r>
            <a:br>
              <a:rPr lang="ru-RU" sz="3200" dirty="0" smtClean="0">
                <a:solidFill>
                  <a:schemeClr val="tx2">
                    <a:lumMod val="50000"/>
                  </a:schemeClr>
                </a:solidFill>
              </a:rPr>
            </a:br>
            <a:r>
              <a:rPr lang="en-US" sz="3200" dirty="0" smtClean="0">
                <a:solidFill>
                  <a:schemeClr val="tx2">
                    <a:lumMod val="50000"/>
                  </a:schemeClr>
                </a:solidFill>
              </a:rPr>
              <a:t>Poly</a:t>
            </a:r>
            <a:r>
              <a:rPr lang="ru-RU" sz="3200" dirty="0" smtClean="0">
                <a:solidFill>
                  <a:schemeClr val="tx2">
                    <a:lumMod val="50000"/>
                  </a:schemeClr>
                </a:solidFill>
              </a:rPr>
              <a:t/>
            </a:r>
            <a:br>
              <a:rPr lang="ru-RU" sz="3200" dirty="0" smtClean="0">
                <a:solidFill>
                  <a:schemeClr val="tx2">
                    <a:lumMod val="50000"/>
                  </a:schemeClr>
                </a:solidFill>
              </a:rPr>
            </a:br>
            <a:r>
              <a:rPr lang="en-US" sz="3200" dirty="0" smtClean="0">
                <a:solidFill>
                  <a:schemeClr val="tx2">
                    <a:lumMod val="50000"/>
                  </a:schemeClr>
                </a:solidFill>
              </a:rPr>
              <a:t/>
            </a:r>
            <a:br>
              <a:rPr lang="en-US" sz="3200" dirty="0" smtClean="0">
                <a:solidFill>
                  <a:schemeClr val="tx2">
                    <a:lumMod val="50000"/>
                  </a:schemeClr>
                </a:solidFill>
              </a:rPr>
            </a:br>
            <a:r>
              <a:rPr lang="en-US" sz="3200" dirty="0" err="1" smtClean="0">
                <a:solidFill>
                  <a:schemeClr val="tx2">
                    <a:lumMod val="50000"/>
                  </a:schemeClr>
                </a:solidFill>
              </a:rPr>
              <a:t>Kig</a:t>
            </a:r>
            <a:r>
              <a:rPr lang="ru-RU" sz="3200" dirty="0" smtClean="0">
                <a:solidFill>
                  <a:schemeClr val="tx2">
                    <a:lumMod val="50000"/>
                  </a:schemeClr>
                </a:solidFill>
              </a:rPr>
              <a:t/>
            </a:r>
            <a:br>
              <a:rPr lang="ru-RU" sz="3200" dirty="0" smtClean="0">
                <a:solidFill>
                  <a:schemeClr val="tx2">
                    <a:lumMod val="50000"/>
                  </a:schemeClr>
                </a:solidFill>
              </a:rPr>
            </a:br>
            <a:r>
              <a:rPr lang="ru-RU" sz="3200" dirty="0" smtClean="0"/>
              <a:t/>
            </a:r>
            <a:br>
              <a:rPr lang="ru-RU" sz="3200" dirty="0" smtClean="0"/>
            </a:br>
            <a:endParaRPr lang="ru-RU" sz="3200" dirty="0"/>
          </a:p>
        </p:txBody>
      </p:sp>
      <p:pic>
        <p:nvPicPr>
          <p:cNvPr id="3074" name="Picture 2" descr="https://zikritalkto.files.wordpress.com/2019/06/image-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64" y="1235349"/>
            <a:ext cx="1848609" cy="11818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63.fastpic.org/big/2015/0105/1c/86c9b05e1d50b3044a1a94f9e9d212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211" y="1815194"/>
            <a:ext cx="1579760" cy="164558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4"/>
          <a:srcRect l="16366" t="53612" r="61964" b="25621"/>
          <a:stretch/>
        </p:blipFill>
        <p:spPr>
          <a:xfrm>
            <a:off x="2377733" y="4433318"/>
            <a:ext cx="2794715" cy="2008701"/>
          </a:xfrm>
          <a:prstGeom prst="rect">
            <a:avLst/>
          </a:prstGeom>
        </p:spPr>
      </p:pic>
      <p:pic>
        <p:nvPicPr>
          <p:cNvPr id="5" name="Рисунок 4"/>
          <p:cNvPicPr>
            <a:picLocks noChangeAspect="1"/>
          </p:cNvPicPr>
          <p:nvPr/>
        </p:nvPicPr>
        <p:blipFill rotWithShape="1">
          <a:blip r:embed="rId5"/>
          <a:srcRect l="45493" t="44014" r="41409" b="38521"/>
          <a:stretch/>
        </p:blipFill>
        <p:spPr>
          <a:xfrm>
            <a:off x="7617027" y="3097786"/>
            <a:ext cx="1705960" cy="1705960"/>
          </a:xfrm>
          <a:prstGeom prst="rect">
            <a:avLst/>
          </a:prstGeom>
        </p:spPr>
      </p:pic>
      <p:pic>
        <p:nvPicPr>
          <p:cNvPr id="6" name="Рисунок 5"/>
          <p:cNvPicPr>
            <a:picLocks noChangeAspect="1"/>
          </p:cNvPicPr>
          <p:nvPr/>
        </p:nvPicPr>
        <p:blipFill>
          <a:blip r:embed="rId6"/>
          <a:stretch>
            <a:fillRect/>
          </a:stretch>
        </p:blipFill>
        <p:spPr>
          <a:xfrm>
            <a:off x="6207081" y="5437669"/>
            <a:ext cx="1143000" cy="1143000"/>
          </a:xfrm>
          <a:prstGeom prst="rect">
            <a:avLst/>
          </a:prstGeom>
        </p:spPr>
      </p:pic>
    </p:spTree>
    <p:extLst>
      <p:ext uri="{BB962C8B-B14F-4D97-AF65-F5344CB8AC3E}">
        <p14:creationId xmlns:p14="http://schemas.microsoft.com/office/powerpoint/2010/main" val="318310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51094" y="1168297"/>
            <a:ext cx="4911634" cy="5538652"/>
          </a:xfrm>
        </p:spPr>
        <p:txBody>
          <a:bodyPr>
            <a:normAutofit/>
          </a:bodyPr>
          <a:lstStyle/>
          <a:p>
            <a:r>
              <a:rPr lang="ru-RU" sz="3200" dirty="0" smtClean="0">
                <a:solidFill>
                  <a:srgbClr val="0070C0"/>
                </a:solidFill>
              </a:rPr>
              <a:t>-динамическая математическая программа</a:t>
            </a:r>
            <a:br>
              <a:rPr lang="ru-RU" sz="3200" dirty="0" smtClean="0">
                <a:solidFill>
                  <a:srgbClr val="0070C0"/>
                </a:solidFill>
              </a:rPr>
            </a:br>
            <a:r>
              <a:rPr lang="ru-RU" sz="3200" dirty="0" smtClean="0">
                <a:solidFill>
                  <a:srgbClr val="0070C0"/>
                </a:solidFill>
              </a:rPr>
              <a:t>-интерфейс напоминает классную доску</a:t>
            </a:r>
            <a:br>
              <a:rPr lang="ru-RU" sz="3200" dirty="0" smtClean="0">
                <a:solidFill>
                  <a:srgbClr val="0070C0"/>
                </a:solidFill>
              </a:rPr>
            </a:br>
            <a:r>
              <a:rPr lang="ru-RU" sz="3200" dirty="0" smtClean="0">
                <a:solidFill>
                  <a:srgbClr val="0070C0"/>
                </a:solidFill>
              </a:rPr>
              <a:t>-визуальная форма использования</a:t>
            </a:r>
            <a:br>
              <a:rPr lang="ru-RU" sz="3200" dirty="0" smtClean="0">
                <a:solidFill>
                  <a:srgbClr val="0070C0"/>
                </a:solidFill>
              </a:rPr>
            </a:br>
            <a:r>
              <a:rPr lang="ru-RU" sz="3200" dirty="0" smtClean="0">
                <a:solidFill>
                  <a:srgbClr val="0070C0"/>
                </a:solidFill>
              </a:rPr>
              <a:t>-мощные функциональные возможности</a:t>
            </a:r>
            <a:br>
              <a:rPr lang="ru-RU" sz="3200" dirty="0" smtClean="0">
                <a:solidFill>
                  <a:srgbClr val="0070C0"/>
                </a:solidFill>
              </a:rPr>
            </a:br>
            <a:endParaRPr lang="ru-RU" sz="3200" dirty="0">
              <a:solidFill>
                <a:srgbClr val="0070C0"/>
              </a:solidFill>
            </a:endParaRPr>
          </a:p>
        </p:txBody>
      </p:sp>
      <p:pic>
        <p:nvPicPr>
          <p:cNvPr id="2050" name="Picture 2" descr="http://i63.fastpic.org/big/2015/0105/1c/86c9b05e1d50b3044a1a94f9e9d212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94" y="1168297"/>
            <a:ext cx="4572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4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sd.kopilkaurokov.ru/uploads/user_file_539b0c34a8530/znakomstvo-s-proghrammoi-geogebra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53" y="2163650"/>
            <a:ext cx="3648916" cy="25886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13904"/>
            <a:ext cx="9972540" cy="1938992"/>
          </a:xfrm>
          <a:prstGeom prst="rect">
            <a:avLst/>
          </a:prstGeom>
        </p:spPr>
        <p:txBody>
          <a:bodyPr wrap="square">
            <a:spAutoFit/>
          </a:bodyPr>
          <a:lstStyle/>
          <a:p>
            <a:r>
              <a:rPr lang="ru-RU" sz="2400" dirty="0">
                <a:solidFill>
                  <a:srgbClr val="0070C0"/>
                </a:solidFill>
                <a:latin typeface="Times New Roman" panose="02020603050405020304" pitchFamily="18" charset="0"/>
                <a:ea typeface="Times New Roman" panose="02020603050405020304" pitchFamily="18" charset="0"/>
              </a:rPr>
              <a:t>Пространственные инструменты </a:t>
            </a:r>
            <a:r>
              <a:rPr lang="ru-RU" sz="2400" dirty="0" err="1">
                <a:solidFill>
                  <a:srgbClr val="0070C0"/>
                </a:solidFill>
                <a:latin typeface="Times New Roman" panose="02020603050405020304" pitchFamily="18" charset="0"/>
                <a:ea typeface="Times New Roman" panose="02020603050405020304" pitchFamily="18" charset="0"/>
              </a:rPr>
              <a:t>GeoGebra</a:t>
            </a:r>
            <a:r>
              <a:rPr lang="ru-RU" sz="2400" dirty="0">
                <a:solidFill>
                  <a:srgbClr val="0070C0"/>
                </a:solidFill>
                <a:latin typeface="Times New Roman" panose="02020603050405020304" pitchFamily="18" charset="0"/>
                <a:ea typeface="Times New Roman" panose="02020603050405020304" pitchFamily="18" charset="0"/>
              </a:rPr>
              <a:t> позволяют строить геометрические тела, их комбинации, проводить плоскость через три заданные точки (либо через две прямые или через прямую и точку), строить сечения и другие дополнительные элементы геометрических тел, проводить измерения, отмечать углы и многое другое. </a:t>
            </a:r>
            <a:endParaRPr lang="ru-RU" sz="2400" dirty="0">
              <a:solidFill>
                <a:srgbClr val="0070C0"/>
              </a:solidFill>
            </a:endParaRPr>
          </a:p>
        </p:txBody>
      </p:sp>
      <p:pic>
        <p:nvPicPr>
          <p:cNvPr id="3" name="Рисунок 2"/>
          <p:cNvPicPr>
            <a:picLocks noChangeAspect="1"/>
          </p:cNvPicPr>
          <p:nvPr/>
        </p:nvPicPr>
        <p:blipFill>
          <a:blip r:embed="rId3"/>
          <a:stretch>
            <a:fillRect/>
          </a:stretch>
        </p:blipFill>
        <p:spPr>
          <a:xfrm>
            <a:off x="7386576" y="1717078"/>
            <a:ext cx="4602050" cy="2588653"/>
          </a:xfrm>
          <a:prstGeom prst="rect">
            <a:avLst/>
          </a:prstGeom>
        </p:spPr>
      </p:pic>
      <p:pic>
        <p:nvPicPr>
          <p:cNvPr id="4" name="Рисунок 3"/>
          <p:cNvPicPr>
            <a:picLocks noChangeAspect="1"/>
          </p:cNvPicPr>
          <p:nvPr/>
        </p:nvPicPr>
        <p:blipFill>
          <a:blip r:embed="rId4"/>
          <a:stretch>
            <a:fillRect/>
          </a:stretch>
        </p:blipFill>
        <p:spPr>
          <a:xfrm>
            <a:off x="2197939" y="4043626"/>
            <a:ext cx="3902304" cy="2858438"/>
          </a:xfrm>
          <a:prstGeom prst="rect">
            <a:avLst/>
          </a:prstGeom>
        </p:spPr>
      </p:pic>
      <p:pic>
        <p:nvPicPr>
          <p:cNvPr id="5" name="Рисунок 4"/>
          <p:cNvPicPr>
            <a:picLocks noChangeAspect="1"/>
          </p:cNvPicPr>
          <p:nvPr/>
        </p:nvPicPr>
        <p:blipFill rotWithShape="1">
          <a:blip r:embed="rId5"/>
          <a:srcRect t="15942"/>
          <a:stretch/>
        </p:blipFill>
        <p:spPr>
          <a:xfrm>
            <a:off x="6121757" y="4305731"/>
            <a:ext cx="3850783" cy="2427668"/>
          </a:xfrm>
          <a:prstGeom prst="rect">
            <a:avLst/>
          </a:prstGeom>
        </p:spPr>
      </p:pic>
    </p:spTree>
    <p:extLst>
      <p:ext uri="{BB962C8B-B14F-4D97-AF65-F5344CB8AC3E}">
        <p14:creationId xmlns:p14="http://schemas.microsoft.com/office/powerpoint/2010/main" val="410148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89606" y="3049073"/>
            <a:ext cx="5026381" cy="3769785"/>
          </a:xfrm>
          <a:prstGeom prst="rect">
            <a:avLst/>
          </a:prstGeom>
        </p:spPr>
      </p:pic>
      <p:pic>
        <p:nvPicPr>
          <p:cNvPr id="3" name="Рисунок 2"/>
          <p:cNvPicPr>
            <a:picLocks noChangeAspect="1"/>
          </p:cNvPicPr>
          <p:nvPr/>
        </p:nvPicPr>
        <p:blipFill>
          <a:blip r:embed="rId3"/>
          <a:stretch>
            <a:fillRect/>
          </a:stretch>
        </p:blipFill>
        <p:spPr>
          <a:xfrm>
            <a:off x="115237" y="222160"/>
            <a:ext cx="3098174" cy="4130898"/>
          </a:xfrm>
          <a:prstGeom prst="rect">
            <a:avLst/>
          </a:prstGeom>
        </p:spPr>
      </p:pic>
      <p:pic>
        <p:nvPicPr>
          <p:cNvPr id="4" name="Рисунок 3"/>
          <p:cNvPicPr>
            <a:picLocks noChangeAspect="1"/>
          </p:cNvPicPr>
          <p:nvPr/>
        </p:nvPicPr>
        <p:blipFill rotWithShape="1">
          <a:blip r:embed="rId4"/>
          <a:srcRect b="20763"/>
          <a:stretch/>
        </p:blipFill>
        <p:spPr>
          <a:xfrm>
            <a:off x="115237" y="3049073"/>
            <a:ext cx="6409387" cy="3808927"/>
          </a:xfrm>
          <a:prstGeom prst="rect">
            <a:avLst/>
          </a:prstGeom>
        </p:spPr>
      </p:pic>
      <p:sp>
        <p:nvSpPr>
          <p:cNvPr id="5" name="Прямоугольник 4"/>
          <p:cNvSpPr/>
          <p:nvPr/>
        </p:nvSpPr>
        <p:spPr>
          <a:xfrm>
            <a:off x="3975279" y="614605"/>
            <a:ext cx="6096000" cy="1384995"/>
          </a:xfrm>
          <a:prstGeom prst="rect">
            <a:avLst/>
          </a:prstGeom>
        </p:spPr>
        <p:txBody>
          <a:bodyPr>
            <a:spAutoFit/>
          </a:bodyPr>
          <a:lstStyle/>
          <a:p>
            <a:r>
              <a:rPr lang="en-US" sz="2800" dirty="0" smtClean="0">
                <a:solidFill>
                  <a:srgbClr val="0070C0"/>
                </a:solidFill>
              </a:rPr>
              <a:t>GeoGebra</a:t>
            </a:r>
            <a:r>
              <a:rPr lang="ru-RU" sz="2800" dirty="0" smtClean="0">
                <a:solidFill>
                  <a:srgbClr val="0070C0"/>
                </a:solidFill>
              </a:rPr>
              <a:t>позволяет </a:t>
            </a:r>
            <a:r>
              <a:rPr lang="ru-RU" sz="2800" dirty="0">
                <a:solidFill>
                  <a:srgbClr val="0070C0"/>
                </a:solidFill>
              </a:rPr>
              <a:t>использовать электронные учебники и тетради, заглянуть в онлайн лабораторию.</a:t>
            </a:r>
          </a:p>
        </p:txBody>
      </p:sp>
    </p:spTree>
    <p:extLst>
      <p:ext uri="{BB962C8B-B14F-4D97-AF65-F5344CB8AC3E}">
        <p14:creationId xmlns:p14="http://schemas.microsoft.com/office/powerpoint/2010/main" val="315048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9741"/>
          <p:cNvGrpSpPr/>
          <p:nvPr/>
        </p:nvGrpSpPr>
        <p:grpSpPr>
          <a:xfrm>
            <a:off x="695459" y="2215166"/>
            <a:ext cx="7586022" cy="5725469"/>
            <a:chOff x="42431" y="0"/>
            <a:chExt cx="3364230" cy="2202203"/>
          </a:xfrm>
        </p:grpSpPr>
        <p:sp>
          <p:nvSpPr>
            <p:cNvPr id="7" name="Rectangle 2702"/>
            <p:cNvSpPr/>
            <p:nvPr/>
          </p:nvSpPr>
          <p:spPr>
            <a:xfrm>
              <a:off x="1771852" y="1941922"/>
              <a:ext cx="874087" cy="260281"/>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ru-RU" sz="10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 Рис.1</a:t>
              </a:r>
            </a:p>
          </p:txBody>
        </p:sp>
        <p:pic>
          <p:nvPicPr>
            <p:cNvPr id="8" name="Picture 2734"/>
            <p:cNvPicPr/>
            <p:nvPr/>
          </p:nvPicPr>
          <p:blipFill>
            <a:blip r:embed="rId2"/>
            <a:stretch>
              <a:fillRect/>
            </a:stretch>
          </p:blipFill>
          <p:spPr>
            <a:xfrm>
              <a:off x="47193" y="4826"/>
              <a:ext cx="3354705" cy="1739265"/>
            </a:xfrm>
            <a:prstGeom prst="rect">
              <a:avLst/>
            </a:prstGeom>
          </p:spPr>
        </p:pic>
        <p:sp>
          <p:nvSpPr>
            <p:cNvPr id="9" name="Shape 2735"/>
            <p:cNvSpPr/>
            <p:nvPr/>
          </p:nvSpPr>
          <p:spPr>
            <a:xfrm>
              <a:off x="42431" y="0"/>
              <a:ext cx="3364230" cy="1748790"/>
            </a:xfrm>
            <a:custGeom>
              <a:avLst/>
              <a:gdLst/>
              <a:ahLst/>
              <a:cxnLst/>
              <a:rect l="0" t="0" r="0" b="0"/>
              <a:pathLst>
                <a:path w="3364230" h="1748790">
                  <a:moveTo>
                    <a:pt x="0" y="1748790"/>
                  </a:moveTo>
                  <a:lnTo>
                    <a:pt x="3364230" y="1748790"/>
                  </a:lnTo>
                  <a:lnTo>
                    <a:pt x="3364230" y="0"/>
                  </a:lnTo>
                  <a:lnTo>
                    <a:pt x="0" y="0"/>
                  </a:lnTo>
                  <a:close/>
                </a:path>
              </a:pathLst>
            </a:custGeom>
            <a:noFill/>
            <a:ln w="9525"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sp>
        <p:nvSpPr>
          <p:cNvPr id="4" name="TextBox 3"/>
          <p:cNvSpPr txBox="1"/>
          <p:nvPr/>
        </p:nvSpPr>
        <p:spPr>
          <a:xfrm>
            <a:off x="476518" y="231820"/>
            <a:ext cx="10032643" cy="2246769"/>
          </a:xfrm>
          <a:prstGeom prst="rect">
            <a:avLst/>
          </a:prstGeom>
          <a:noFill/>
        </p:spPr>
        <p:txBody>
          <a:bodyPr wrap="square" rtlCol="0">
            <a:spAutoFit/>
          </a:bodyPr>
          <a:lstStyle/>
          <a:p>
            <a:pPr algn="r"/>
            <a:r>
              <a:rPr lang="ru-RU" sz="2000" dirty="0" smtClean="0">
                <a:solidFill>
                  <a:srgbClr val="0070C0"/>
                </a:solidFill>
              </a:rPr>
              <a:t>Задачи на готовых чертежах Людмилы </a:t>
            </a:r>
            <a:r>
              <a:rPr lang="ru-RU" sz="2000" dirty="0" err="1" smtClean="0">
                <a:solidFill>
                  <a:srgbClr val="0070C0"/>
                </a:solidFill>
              </a:rPr>
              <a:t>Свириной</a:t>
            </a:r>
            <a:r>
              <a:rPr lang="ru-RU" sz="2000" dirty="0" smtClean="0">
                <a:solidFill>
                  <a:srgbClr val="0070C0"/>
                </a:solidFill>
              </a:rPr>
              <a:t>.</a:t>
            </a:r>
            <a:r>
              <a:rPr lang="ru-RU" sz="2000" dirty="0">
                <a:solidFill>
                  <a:srgbClr val="0070C0"/>
                </a:solidFill>
              </a:rPr>
              <a:t> Составленные ею задачи направлены на закрепление темы и подготовку к контрольной работе по теме «Теорема синусов. Теорема косинусов». Автор предлагает решить задачу самостоятельно, затем проверить свое решение, щелкнув на кнопки слева. Ответ откроется автоматически. Особенность использования таких задач по готовым чертежам заключается в том, что в них можно ответы показывать не по порядку, </a:t>
            </a:r>
            <a:r>
              <a:rPr lang="ru-RU" sz="2000" dirty="0" smtClean="0">
                <a:solidFill>
                  <a:srgbClr val="0070C0"/>
                </a:solidFill>
              </a:rPr>
              <a:t>                  а </a:t>
            </a:r>
            <a:r>
              <a:rPr lang="ru-RU" sz="2000" dirty="0">
                <a:solidFill>
                  <a:srgbClr val="0070C0"/>
                </a:solidFill>
              </a:rPr>
              <a:t>как наводящие </a:t>
            </a:r>
            <a:endParaRPr lang="ru-RU" sz="2000" dirty="0">
              <a:solidFill>
                <a:srgbClr val="0070C0"/>
              </a:solidFill>
            </a:endParaRPr>
          </a:p>
        </p:txBody>
      </p:sp>
    </p:spTree>
    <p:extLst>
      <p:ext uri="{BB962C8B-B14F-4D97-AF65-F5344CB8AC3E}">
        <p14:creationId xmlns:p14="http://schemas.microsoft.com/office/powerpoint/2010/main" val="264345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21499" y="201418"/>
            <a:ext cx="8596743" cy="1897086"/>
          </a:xfrm>
        </p:spPr>
        <p:txBody>
          <a:bodyPr>
            <a:normAutofit fontScale="70000" lnSpcReduction="20000"/>
          </a:bodyPr>
          <a:lstStyle/>
          <a:p>
            <a:pPr algn="ctr"/>
            <a:r>
              <a:rPr lang="ru-RU" sz="3800" dirty="0" smtClean="0">
                <a:solidFill>
                  <a:srgbClr val="0070C0"/>
                </a:solidFill>
              </a:rPr>
              <a:t>Чертежи Тима Бзежинского по теме «</a:t>
            </a:r>
            <a:r>
              <a:rPr lang="ru-RU" sz="3800" dirty="0" err="1" smtClean="0">
                <a:solidFill>
                  <a:srgbClr val="0070C0"/>
                </a:solidFill>
              </a:rPr>
              <a:t>Площадь.Параллелограмм»,</a:t>
            </a:r>
            <a:r>
              <a:rPr lang="ru-RU" sz="3800" dirty="0" err="1" smtClean="0">
                <a:solidFill>
                  <a:srgbClr val="0070C0"/>
                </a:solidFill>
              </a:rPr>
              <a:t>где</a:t>
            </a:r>
            <a:r>
              <a:rPr lang="ru-RU" sz="3800" dirty="0" smtClean="0">
                <a:solidFill>
                  <a:srgbClr val="0070C0"/>
                </a:solidFill>
              </a:rPr>
              <a:t> </a:t>
            </a:r>
            <a:r>
              <a:rPr lang="ru-RU" sz="3800" dirty="0">
                <a:solidFill>
                  <a:srgbClr val="0070C0"/>
                </a:solidFill>
              </a:rPr>
              <a:t>автор предлагает с помощью бегунка перемещать высоту параллелограмма и убедиться, что расстояние между параллельными прямыми одинаковое.</a:t>
            </a:r>
          </a:p>
          <a:p>
            <a:endParaRPr lang="ru-RU" sz="2400" dirty="0">
              <a:solidFill>
                <a:srgbClr val="0070C0"/>
              </a:solidFill>
            </a:endParaRPr>
          </a:p>
        </p:txBody>
      </p:sp>
      <p:grpSp>
        <p:nvGrpSpPr>
          <p:cNvPr id="4" name="Group 59747"/>
          <p:cNvGrpSpPr/>
          <p:nvPr/>
        </p:nvGrpSpPr>
        <p:grpSpPr>
          <a:xfrm>
            <a:off x="2054084" y="2098504"/>
            <a:ext cx="6207171" cy="4384765"/>
            <a:chOff x="0" y="0"/>
            <a:chExt cx="3429635" cy="2040889"/>
          </a:xfrm>
        </p:grpSpPr>
        <p:pic>
          <p:nvPicPr>
            <p:cNvPr id="5" name="Picture 2740"/>
            <p:cNvPicPr/>
            <p:nvPr/>
          </p:nvPicPr>
          <p:blipFill>
            <a:blip r:embed="rId2"/>
            <a:stretch>
              <a:fillRect/>
            </a:stretch>
          </p:blipFill>
          <p:spPr>
            <a:xfrm>
              <a:off x="4763" y="4762"/>
              <a:ext cx="3420110" cy="2031365"/>
            </a:xfrm>
            <a:prstGeom prst="rect">
              <a:avLst/>
            </a:prstGeom>
          </p:spPr>
        </p:pic>
        <p:sp>
          <p:nvSpPr>
            <p:cNvPr id="6" name="Shape 2741"/>
            <p:cNvSpPr/>
            <p:nvPr/>
          </p:nvSpPr>
          <p:spPr>
            <a:xfrm>
              <a:off x="0" y="0"/>
              <a:ext cx="3429635" cy="2040889"/>
            </a:xfrm>
            <a:custGeom>
              <a:avLst/>
              <a:gdLst/>
              <a:ahLst/>
              <a:cxnLst/>
              <a:rect l="0" t="0" r="0" b="0"/>
              <a:pathLst>
                <a:path w="3429635" h="2040889">
                  <a:moveTo>
                    <a:pt x="0" y="2040889"/>
                  </a:moveTo>
                  <a:lnTo>
                    <a:pt x="3429635" y="2040889"/>
                  </a:lnTo>
                  <a:lnTo>
                    <a:pt x="3429635" y="0"/>
                  </a:lnTo>
                  <a:lnTo>
                    <a:pt x="0" y="0"/>
                  </a:lnTo>
                  <a:close/>
                </a:path>
              </a:pathLst>
            </a:custGeom>
            <a:noFill/>
            <a:ln w="9525" cap="flat"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115454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138</TotalTime>
  <Words>363</Words>
  <Application>Microsoft Office PowerPoint</Application>
  <PresentationFormat>Широкоэкранный</PresentationFormat>
  <Paragraphs>24</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Times New Roman</vt:lpstr>
      <vt:lpstr>Trebuchet MS</vt:lpstr>
      <vt:lpstr>Wingdings 3</vt:lpstr>
      <vt:lpstr>Аспект</vt:lpstr>
      <vt:lpstr>V Всероссийская научно-практическая конференция «Перспективы развития математического образования в эпоху цифровой трансформации»   Секция «Традиционные и цифровые технологии в преподавании математики в школе» </vt:lpstr>
      <vt:lpstr>Задача образования : всестороннее развитие личности,способной активно участвовать в процессе обучения</vt:lpstr>
      <vt:lpstr>Информационно-коммуникативные технологии (ИКТ) Электронные средства обучения (ЭСО)</vt:lpstr>
      <vt:lpstr>Программы , использующие динамическую среду:  Wingeom  GeoGebra  «Живая геометрия»  Poly  Kig  </vt:lpstr>
      <vt:lpstr>-динамическая математическая программа -интерфейс напоминает классную доску -визуальная форма использования -мощные функциональные возможности </vt:lpstr>
      <vt:lpstr>Презентация PowerPoint</vt:lpstr>
      <vt:lpstr>Презентация PowerPoint</vt:lpstr>
      <vt:lpstr>Презентация PowerPoint</vt:lpstr>
      <vt:lpstr>Презентация PowerPoint</vt:lpstr>
      <vt:lpstr>Презентация PowerPoint</vt:lpstr>
      <vt:lpstr>Положительные моменты использования динамической геометрии:  -такого планы цифровые средства благотворно влияют на формирование понятий,  -повышают мотивацию;  -помогают дифференцировать работу в классах; -помогают выстроить индивидуальную траекторию обучения; -реализовать личностно-ориентированный подход в обучении; -обеспечить активное взаимодействие обучающихся с учебным материалом; -автоматизировать контроль и самоконтроль результатов учебной деятельности; -развивать умения исследовательской деятельности. </vt:lpstr>
      <vt:lpstr>Электронные ресурсы : </vt:lpstr>
      <vt:lpstr>Отрицательные моменты , использования цифровых образовательных ресурсов: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Всероссийская научно-практическая конференция «Перспективы развития математического образования в эпоху цифровой трансформации»</dc:title>
  <dc:creator>user</dc:creator>
  <cp:lastModifiedBy>Учетная запись Майкрософт</cp:lastModifiedBy>
  <cp:revision>18</cp:revision>
  <dcterms:created xsi:type="dcterms:W3CDTF">2024-03-28T07:17:21Z</dcterms:created>
  <dcterms:modified xsi:type="dcterms:W3CDTF">2024-03-28T15:10:34Z</dcterms:modified>
</cp:coreProperties>
</file>