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1" r:id="rId2"/>
    <p:sldId id="282" r:id="rId3"/>
    <p:sldId id="294" r:id="rId4"/>
    <p:sldId id="299" r:id="rId5"/>
    <p:sldId id="300" r:id="rId6"/>
    <p:sldId id="298" r:id="rId7"/>
    <p:sldId id="306" r:id="rId8"/>
    <p:sldId id="295" r:id="rId9"/>
    <p:sldId id="308" r:id="rId10"/>
    <p:sldId id="309" r:id="rId11"/>
    <p:sldId id="307" r:id="rId12"/>
    <p:sldId id="305" r:id="rId13"/>
    <p:sldId id="310" r:id="rId14"/>
    <p:sldId id="302" r:id="rId15"/>
    <p:sldId id="301" r:id="rId16"/>
    <p:sldId id="304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89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87D7-53F6-428D-85D1-197AAF30BEC4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EB8-500E-4924-9093-BAEFCDDEB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5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66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806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94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930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917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793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06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5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0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11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24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19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802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58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10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EB8-500E-4924-9093-BAEFCDDEBE0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9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19A16-2DFE-496F-A7D8-CA2558992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EAE4A0-7AEF-4DF8-9975-E105351B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ontserrat" panose="000005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2744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A75F1-A44F-455E-9FFE-E77F1AEA1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200" y="352282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1CECC4-5EBE-470D-AA6D-BC49507B6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73DD83-CB7F-4519-94C6-B7B3DC558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4F14C2-4C8E-4ABC-B2BA-73A4C51798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281"/>
            <a:ext cx="100030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8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C94452-2F3A-4DA5-8E75-EFF394DEA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53A3C8-E2CB-41D7-B764-818AF9587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855468-A065-466A-ADCA-A42B5BA24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9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B463B-3DCF-4482-96B8-A4D3658DFD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456" y="365125"/>
            <a:ext cx="9111343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8E249-A53E-4CE9-B4C4-8580927E0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EE15C2-2C22-49AA-BF05-3B3A410B16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A790EC-E10D-48BD-8F73-5D83A5A76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75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2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2A3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2CF9-86C7-4FEF-B42B-92695AC0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FDCE0-4709-4347-9BD1-0ECEA9221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49C24C-B16F-46E3-B702-B2A5B5081F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75259"/>
            <a:ext cx="4284436" cy="13900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29BB88-EB33-40F0-8B50-8F9E06666A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981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7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B85EE-06E8-466E-9F30-BE36FE4B59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200" y="320675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1611F0-5C39-4DC5-8EEE-4A4300CAD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4C0150-6020-4845-9C29-B63DD6A69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F5F252-D6BA-4841-92FB-79CF5C17A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F4294F-8F0E-43F1-8B80-09E4911BB0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17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DE41D-9E96-4BDA-B272-5AA27E7D4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0612" y="301170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7893FC-0D88-4F2F-BA94-7279976F2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B4F76D-C796-4BF3-81ED-3A78495FFE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63E8AA-66BD-4AEC-971A-AE51A6E782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5DF4E3-234C-47D2-93D3-28AC25093A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A044D7-B463-48F0-99F8-8E6BB8DAE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3C9647-4031-4BD5-AC89-052A57E9D2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17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7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BC7F4-577B-41C8-A7AC-B11652035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200" y="365124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F624F7-4B37-4125-8993-F5E9D19C7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D1C6FA-9182-49CA-9083-E84FEF2FB1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06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5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185130-860E-4413-B451-70E8509CA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208715"/>
            <a:ext cx="3679371" cy="13589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66A371-A50C-4F2F-971F-01A26A6BE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1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6A374-C2A1-4ED7-9212-6C72CDAC8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EC1D1E-063E-4AFE-BD30-93F039A33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-52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A4BFB2-D9B8-428D-B5F9-78DA493E4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FDC0E8-2791-40A2-8EF2-84055FD41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3" y="180798"/>
            <a:ext cx="2209799" cy="8161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0AF713-2FC1-42A6-9ED3-FDB68465BE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340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9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96F25-355B-40B1-8B22-50E19562B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82D63D-B83D-4DB8-8BFB-F1642EEB5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2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9D9EED-1598-4F13-8C24-17049C4B7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39F730-E001-4B3A-BAD6-51BBB5C53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0E2A4D-75B2-47DB-B8D6-C5C6766334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3" y="180798"/>
            <a:ext cx="2209799" cy="8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8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47BA1-1FE9-451E-990E-30F5CF85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2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FE8EC1-AD00-4D6C-8981-0D62ADA36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7875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61570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Применение организациями, </a:t>
            </a:r>
            <a:br>
              <a:rPr lang="ru-RU" sz="2800" b="1" dirty="0" smtClean="0"/>
            </a:br>
            <a:r>
              <a:rPr lang="ru-RU" sz="2800" b="1" dirty="0" smtClean="0"/>
              <a:t>осуществляющими образовательную деятельность, электронного обучения, дистанционных образовательных технологий </a:t>
            </a:r>
            <a:br>
              <a:rPr lang="ru-RU" sz="2800" b="1" dirty="0" smtClean="0"/>
            </a:br>
            <a:r>
              <a:rPr lang="ru-RU" sz="2800" b="1" dirty="0" smtClean="0"/>
              <a:t>при реализации образовательных программ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983" y="4469258"/>
            <a:ext cx="11054992" cy="159249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900" dirty="0"/>
              <a:t>V Всероссийская научно-практическая </a:t>
            </a:r>
            <a:r>
              <a:rPr lang="ru-RU" sz="2900" dirty="0" smtClean="0"/>
              <a:t>конференция </a:t>
            </a:r>
            <a:r>
              <a:rPr lang="ru-RU" sz="2900" b="1" dirty="0" smtClean="0"/>
              <a:t>«</a:t>
            </a:r>
            <a:r>
              <a:rPr lang="ru-RU" sz="2900" b="1" dirty="0"/>
              <a:t>Перспективы развития математического образования в эпоху цифровой трансформации»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900" dirty="0"/>
              <a:t>г. Тверь, 28 – 30 марта 2024 </a:t>
            </a:r>
            <a:r>
              <a:rPr lang="ru-RU" sz="2900" dirty="0" smtClean="0"/>
              <a:t>года</a:t>
            </a:r>
            <a:endParaRPr lang="ru-RU" sz="2900" dirty="0" smtClean="0"/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ru-RU" sz="2900" i="1" dirty="0" smtClean="0"/>
              <a:t>Баскакова </a:t>
            </a:r>
            <a:r>
              <a:rPr lang="ru-RU" sz="2900" i="1" dirty="0" smtClean="0"/>
              <a:t>Анна Леонидовна,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заместитель начальника управления образовательных программ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6337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95168" y="1355284"/>
            <a:ext cx="11155726" cy="4685920"/>
          </a:xfrm>
          <a:noFill/>
          <a:ln>
            <a:noFill/>
          </a:ln>
        </p:spPr>
        <p:txBody>
          <a:bodyPr>
            <a:noAutofit/>
          </a:bodyPr>
          <a:lstStyle/>
          <a:p>
            <a:pPr marL="2160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При реализации образовательных программ или их частей с использованием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ЭО, ДОТ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образовательная организация определяет:</a:t>
            </a:r>
          </a:p>
          <a:p>
            <a:pPr marL="2160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а)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основные средства обучения и цифровой образовательный контент, виды используемых дистанционных образовательных </a:t>
            </a:r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</a:rPr>
              <a:t>технологий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…;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2160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б)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способы применения электронного обучения, дистанционных образовательных </a:t>
            </a:r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</a:rPr>
              <a:t>технологий…,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необходимость и (или) ограничения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по применению цифровых образовательных сервисов и цифрового образовательного контента в обучении, которые учитываются при разработке образовательных программ;</a:t>
            </a:r>
          </a:p>
          <a:p>
            <a:pPr marL="2160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в) образовательные программы, реализуемые с применением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исключительн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о электронного обучения, дистанционных образовательных технологий в соответствии с требованиями части 3 статьи 16 Федерального закона "Об образовании в Российской Федерации".</a:t>
            </a:r>
          </a:p>
          <a:p>
            <a:pPr marL="2160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216000" indent="0">
              <a:lnSpc>
                <a:spcPct val="150000"/>
              </a:lnSpc>
              <a:spcBef>
                <a:spcPts val="600"/>
              </a:spcBef>
              <a:buNone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16000" indent="0">
              <a:lnSpc>
                <a:spcPct val="150000"/>
              </a:lnSpc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12975" y="404924"/>
            <a:ext cx="10857776" cy="5797375"/>
          </a:xfrm>
          <a:noFill/>
          <a:ln>
            <a:noFill/>
          </a:ln>
        </p:spPr>
        <p:txBody>
          <a:bodyPr>
            <a:noAutofit/>
          </a:bodyPr>
          <a:lstStyle/>
          <a:p>
            <a:pPr marL="216000" indent="0">
              <a:lnSpc>
                <a:spcPct val="150000"/>
              </a:lnSpc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При реализации образовательных программ или их частей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применением ЭО, ДОТ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образовательные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организации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216000" indent="0">
              <a:lnSpc>
                <a:spcPct val="150000"/>
              </a:lnSpc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а) обеспечивают соответствующий применяемым технологиям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уровень подготовки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педагогических, научных, учебно-вспомогательных, административно-хозяйственных работников образовательной организации;</a:t>
            </a:r>
          </a:p>
          <a:p>
            <a:pPr marL="216000" indent="0">
              <a:lnSpc>
                <a:spcPct val="150000"/>
              </a:lnSpc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б) обеспечивают обучающемуся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доступ к средствам обучения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, в том числе к программному обеспечению для реализации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ДОТ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в объеме, предусмотренном образовательной программой, необходимом для освоения соответствующей образовательной программы или ее части;</a:t>
            </a:r>
          </a:p>
          <a:p>
            <a:pPr marL="216000" indent="0">
              <a:lnSpc>
                <a:spcPct val="150000"/>
              </a:lnSpc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в) определяют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порядок оказания учебно-методической помощи обучающимся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, в том числе в форме индивидуальных консультаций, оказываемых дистанционно с использованием информационных и телекоммуникационных технологий;</a:t>
            </a:r>
          </a:p>
          <a:p>
            <a:pPr marL="216000" indent="0">
              <a:lnSpc>
                <a:spcPct val="150000"/>
              </a:lnSpc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г) самостоятельно и (или) совместно с операторами используемых информационных систем определяют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порядок оказания технической помощи обучающимся и педагогическим работникам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216000" indent="0">
              <a:lnSpc>
                <a:spcPct val="150000"/>
              </a:lnSpc>
              <a:buNone/>
            </a:pP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79868" y="572603"/>
            <a:ext cx="10303205" cy="5725455"/>
          </a:xfrm>
          <a:noFill/>
          <a:ln>
            <a:noFill/>
          </a:ln>
        </p:spPr>
        <p:txBody>
          <a:bodyPr>
            <a:noAutofit/>
          </a:bodyPr>
          <a:lstStyle/>
          <a:p>
            <a:pPr marL="216000" indent="0">
              <a:lnSpc>
                <a:spcPct val="150000"/>
              </a:lnSpc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216000" indent="0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) определяют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соотношение объема занятий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, проводимых в форме контактной работы обучающихся с педагогическими работниками образовательной организации и (или) лицами, привлекаемыми образовательной организацией, и объема занятий, проводимых на иных условиях, а также с применением электронного обучения, дистанционных образовательных технологий;</a:t>
            </a:r>
          </a:p>
          <a:p>
            <a:pPr marL="216000" indent="0">
              <a:lnSpc>
                <a:spcPct val="150000"/>
              </a:lnSpc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е) определяют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порядок фиксации хода образовательного процесса, промежуточной аттестации, текущего контроля успеваемости и итоговой аттестации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путем издания локального нормативного акта образовательной организации;</a:t>
            </a:r>
          </a:p>
          <a:p>
            <a:pPr marL="216000" indent="0">
              <a:lnSpc>
                <a:spcPct val="150000"/>
              </a:lnSpc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ж) обеспечивают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реализацию образовательных программ обучающихся с ограниченными возможностями здо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ровья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…;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216000" indent="0">
              <a:lnSpc>
                <a:spcPct val="150000"/>
              </a:lnSpc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з) обеспечивают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соблюдение </a:t>
            </a:r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санитарно-эпидемиологических требований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, за исключением случаев, когда реализация образовательных программ предусмотрена с применением исключительно электронного обучения, дистанционных образовательных технологий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69594" y="1132545"/>
            <a:ext cx="10303205" cy="5725455"/>
          </a:xfrm>
          <a:noFill/>
          <a:ln>
            <a:noFill/>
          </a:ln>
        </p:spPr>
        <p:txBody>
          <a:bodyPr>
            <a:noAutofit/>
          </a:bodyPr>
          <a:lstStyle/>
          <a:p>
            <a:pPr marL="216000" indent="0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Образовательные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организации для проведения промежуточной аттестации, текущего контроля успеваемости и итоговой аттестации с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применением ЭО, ДОТ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определяют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216000" indent="0">
              <a:lnSpc>
                <a:spcPct val="150000"/>
              </a:lnSpc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а)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способ идентификации и (или) аутентификации обучающихся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216000" indent="0">
              <a:lnSpc>
                <a:spcPct val="150000"/>
              </a:lnSpc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б)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порядок использования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сервиса контроля условий проведения промежуточной аттестации, текущего контроля успеваемости и итоговой аттестации в целях фиксации нарушений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(сервис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прокторинга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pPr marL="216000" indent="0">
              <a:lnSpc>
                <a:spcPct val="150000"/>
              </a:lnSpc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в)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порядок действий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обучающихся и лица (лиц), проводящего промежуточную аттестацию, текущий контроль успеваемости и итоговую аттестацию, при возникновении технических проблем, препятствующих проведению промежуточной аттестации и текущего контроля успеваемости с применением дистанционных образовательных технологий;</a:t>
            </a:r>
          </a:p>
          <a:p>
            <a:pPr marL="216000" indent="0">
              <a:lnSpc>
                <a:spcPct val="150000"/>
              </a:lnSpc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г)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порядок, сроки и способы информирования обучающихся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о порядке проведения промежуточной аттестации, текущего контроля успеваемости и итоговой аттестации, а также о способе ознакомления с их результатами.</a:t>
            </a:r>
          </a:p>
        </p:txBody>
      </p:sp>
    </p:spTree>
    <p:extLst>
      <p:ext uri="{BB962C8B-B14F-4D97-AF65-F5344CB8AC3E}">
        <p14:creationId xmlns:p14="http://schemas.microsoft.com/office/powerpoint/2010/main" val="40377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396" y="350426"/>
            <a:ext cx="4269438" cy="609276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247829" y="1988177"/>
            <a:ext cx="2797003" cy="3063839"/>
          </a:xfrm>
          <a:ln w="38100">
            <a:noFill/>
          </a:ln>
        </p:spPr>
        <p:txBody>
          <a:bodyPr anchor="ctr" anchorCtr="0">
            <a:normAutofit/>
          </a:bodyPr>
          <a:lstStyle/>
          <a:p>
            <a:pPr algn="ctr"/>
            <a:r>
              <a:rPr lang="ru-RU" sz="2000" cap="small" dirty="0" smtClean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Локальный нормативный</a:t>
            </a:r>
            <a:r>
              <a:rPr lang="ru-RU" sz="2000" cap="small" dirty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cap="small" dirty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cap="small" dirty="0" smtClean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акт ТвГУ</a:t>
            </a:r>
            <a:br>
              <a:rPr lang="ru-RU" sz="2000" cap="small" dirty="0" smtClean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A3DAD"/>
                </a:solidFill>
              </a:rPr>
              <a:t/>
            </a:r>
            <a:br>
              <a:rPr lang="ru-RU" sz="2000" dirty="0" smtClean="0">
                <a:solidFill>
                  <a:srgbClr val="2A3DAD"/>
                </a:solidFill>
              </a:rPr>
            </a:br>
            <a:r>
              <a:rPr lang="ru-RU" sz="2000" dirty="0" smtClean="0">
                <a:solidFill>
                  <a:srgbClr val="2A3DAD"/>
                </a:solidFill>
              </a:rPr>
              <a:t>с </a:t>
            </a:r>
            <a:r>
              <a:rPr lang="ru-RU" sz="2000" b="1" dirty="0" smtClean="0">
                <a:solidFill>
                  <a:srgbClr val="2A3DAD"/>
                </a:solidFill>
              </a:rPr>
              <a:t>1 сентября </a:t>
            </a:r>
            <a:br>
              <a:rPr lang="ru-RU" sz="2000" b="1" dirty="0" smtClean="0">
                <a:solidFill>
                  <a:srgbClr val="2A3DAD"/>
                </a:solidFill>
              </a:rPr>
            </a:br>
            <a:r>
              <a:rPr lang="ru-RU" sz="2000" b="1" dirty="0" smtClean="0">
                <a:solidFill>
                  <a:srgbClr val="2A3DAD"/>
                </a:solidFill>
              </a:rPr>
              <a:t>2024 года</a:t>
            </a:r>
            <a:endParaRPr lang="ru-RU" sz="2000" b="1" dirty="0">
              <a:solidFill>
                <a:srgbClr val="2A3D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062947" y="1222625"/>
            <a:ext cx="2797003" cy="4787757"/>
          </a:xfrm>
          <a:ln w="38100">
            <a:noFill/>
          </a:ln>
        </p:spPr>
        <p:txBody>
          <a:bodyPr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srgbClr val="2A3DAD"/>
                </a:solidFill>
                <a:latin typeface="Montserrat ExtraBold" panose="00000900000000000000" pitchFamily="2" charset="-52"/>
              </a:rPr>
              <a:t>Образовательные организации при принятии решения </a:t>
            </a:r>
            <a:r>
              <a:rPr lang="ru-RU" sz="1400" b="1" dirty="0" smtClean="0">
                <a:solidFill>
                  <a:srgbClr val="2A3DAD"/>
                </a:solidFill>
                <a:latin typeface="Montserrat ExtraBold" panose="00000900000000000000" pitchFamily="2" charset="-52"/>
              </a:rPr>
              <a:t/>
            </a:r>
            <a:br>
              <a:rPr lang="ru-RU" sz="1400" b="1" dirty="0" smtClean="0">
                <a:solidFill>
                  <a:srgbClr val="2A3DAD"/>
                </a:solidFill>
                <a:latin typeface="Montserrat ExtraBold" panose="00000900000000000000" pitchFamily="2" charset="-52"/>
              </a:rPr>
            </a:br>
            <a:r>
              <a:rPr lang="ru-RU" sz="1400" b="1" dirty="0" smtClean="0">
                <a:solidFill>
                  <a:srgbClr val="2A3DAD"/>
                </a:solidFill>
                <a:latin typeface="Montserrat ExtraBold" panose="00000900000000000000" pitchFamily="2" charset="-52"/>
              </a:rPr>
              <a:t>о </a:t>
            </a:r>
            <a:r>
              <a:rPr lang="ru-RU" sz="1400" b="1" dirty="0">
                <a:solidFill>
                  <a:srgbClr val="2A3DAD"/>
                </a:solidFill>
                <a:latin typeface="Montserrat ExtraBold" panose="00000900000000000000" pitchFamily="2" charset="-52"/>
              </a:rPr>
              <a:t>реализации образовательных программ с применением электронного обучения, дистанционных образовательных технологий в следующем учебном году доводят </a:t>
            </a:r>
            <a:r>
              <a:rPr lang="ru-RU" sz="1400" b="1" dirty="0" smtClean="0">
                <a:solidFill>
                  <a:srgbClr val="2A3DAD"/>
                </a:solidFill>
                <a:latin typeface="Montserrat ExtraBold" panose="00000900000000000000" pitchFamily="2" charset="-52"/>
              </a:rPr>
              <a:t/>
            </a:r>
            <a:br>
              <a:rPr lang="ru-RU" sz="1400" b="1" dirty="0" smtClean="0">
                <a:solidFill>
                  <a:srgbClr val="2A3DAD"/>
                </a:solidFill>
                <a:latin typeface="Montserrat ExtraBold" panose="00000900000000000000" pitchFamily="2" charset="-52"/>
              </a:rPr>
            </a:br>
            <a:r>
              <a:rPr lang="ru-RU" sz="1400" b="1" dirty="0" smtClean="0">
                <a:solidFill>
                  <a:srgbClr val="2A3DAD"/>
                </a:solidFill>
                <a:latin typeface="Montserrat ExtraBold" panose="00000900000000000000" pitchFamily="2" charset="-52"/>
              </a:rPr>
              <a:t>до </a:t>
            </a:r>
            <a:r>
              <a:rPr lang="ru-RU" sz="1400" b="1" dirty="0">
                <a:solidFill>
                  <a:srgbClr val="2A3DAD"/>
                </a:solidFill>
                <a:latin typeface="Montserrat ExtraBold" panose="00000900000000000000" pitchFamily="2" charset="-52"/>
              </a:rPr>
              <a:t>сведения участников образовательных отношений эту информацию</a:t>
            </a:r>
            <a:r>
              <a:rPr lang="ru-RU" sz="1400" b="1" dirty="0">
                <a:solidFill>
                  <a:srgbClr val="2A3DAD"/>
                </a:solidFill>
              </a:rPr>
              <a:t> </a:t>
            </a:r>
            <a:r>
              <a:rPr lang="ru-RU" sz="1400" b="1" dirty="0" smtClean="0">
                <a:solidFill>
                  <a:srgbClr val="2A3DAD"/>
                </a:solidFill>
              </a:rPr>
              <a:t/>
            </a:r>
            <a:br>
              <a:rPr lang="ru-RU" sz="1400" b="1" dirty="0" smtClean="0">
                <a:solidFill>
                  <a:srgbClr val="2A3DAD"/>
                </a:solidFill>
              </a:rPr>
            </a:br>
            <a:r>
              <a:rPr lang="ru-RU" sz="1400" cap="small" dirty="0" smtClean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400" cap="small" dirty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позднее 1 мая текущего учебного года </a:t>
            </a:r>
            <a:r>
              <a:rPr lang="ru-RU" sz="1400" b="1" dirty="0">
                <a:solidFill>
                  <a:srgbClr val="2A3DAD"/>
                </a:solidFill>
                <a:latin typeface="Montserrat ExtraBold" panose="00000900000000000000" pitchFamily="2" charset="-52"/>
              </a:rPr>
              <a:t>путем ее размещения в открытом доступе на официальном сайте образовательной организации в сети "Интернет"</a:t>
            </a:r>
            <a:br>
              <a:rPr lang="ru-RU" sz="1400" b="1" dirty="0">
                <a:solidFill>
                  <a:srgbClr val="2A3DAD"/>
                </a:solidFill>
                <a:latin typeface="Montserrat ExtraBold" panose="00000900000000000000" pitchFamily="2" charset="-52"/>
              </a:rPr>
            </a:br>
            <a:endParaRPr lang="ru-RU" sz="1400" b="1" dirty="0">
              <a:solidFill>
                <a:srgbClr val="2A3DAD"/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7047" t="12709" r="10479" b="5881"/>
          <a:stretch/>
        </p:blipFill>
        <p:spPr bwMode="auto">
          <a:xfrm>
            <a:off x="333046" y="1038351"/>
            <a:ext cx="8389713" cy="4634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30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61570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СПАСИБО ЗА ВНИМАНИЕ! 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846318"/>
            <a:ext cx="10515600" cy="12154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28.03.2024 г.</a:t>
            </a:r>
          </a:p>
          <a:p>
            <a:r>
              <a:rPr lang="ru-RU" sz="2000" dirty="0" smtClean="0"/>
              <a:t>Баскакова Анна Леонидовна, </a:t>
            </a:r>
            <a:br>
              <a:rPr lang="ru-RU" sz="2000" dirty="0" smtClean="0"/>
            </a:br>
            <a:r>
              <a:rPr lang="ru-RU" sz="2000" dirty="0" smtClean="0"/>
              <a:t>заместитель начальника управления образовательных программ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32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4444" y="133564"/>
            <a:ext cx="8853054" cy="62877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94281" y="776655"/>
            <a:ext cx="8462356" cy="2154382"/>
          </a:xfrm>
          <a:noFill/>
          <a:ln>
            <a:noFill/>
          </a:ln>
        </p:spPr>
        <p:txBody>
          <a:bodyPr>
            <a:noAutofit/>
          </a:bodyPr>
          <a:lstStyle/>
          <a:p>
            <a:pPr marL="2160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Федеральный закон от </a:t>
            </a:r>
            <a:r>
              <a:rPr lang="ru-RU" sz="1700" dirty="0">
                <a:solidFill>
                  <a:schemeClr val="bg1"/>
                </a:solidFill>
              </a:rPr>
              <a:t>29 декабря 2012 г. </a:t>
            </a:r>
            <a:r>
              <a:rPr lang="ru-RU" sz="1700" dirty="0" smtClean="0">
                <a:solidFill>
                  <a:schemeClr val="bg1"/>
                </a:solidFill>
              </a:rPr>
              <a:t>№ </a:t>
            </a:r>
            <a:r>
              <a:rPr lang="ru-RU" sz="1700" dirty="0">
                <a:solidFill>
                  <a:schemeClr val="bg1"/>
                </a:solidFill>
              </a:rPr>
              <a:t>273-ФЗ </a:t>
            </a:r>
            <a:r>
              <a:rPr lang="ru-RU" sz="1700" dirty="0" smtClean="0">
                <a:solidFill>
                  <a:schemeClr val="bg1"/>
                </a:solidFill>
              </a:rPr>
              <a:t/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«</a:t>
            </a:r>
            <a:r>
              <a:rPr lang="ru-RU" sz="1700" b="1" dirty="0" smtClean="0">
                <a:solidFill>
                  <a:schemeClr val="bg1"/>
                </a:solidFill>
              </a:rPr>
              <a:t>Об </a:t>
            </a:r>
            <a:r>
              <a:rPr lang="ru-RU" sz="1700" b="1" dirty="0">
                <a:solidFill>
                  <a:schemeClr val="bg1"/>
                </a:solidFill>
              </a:rPr>
              <a:t>образовании в Российской </a:t>
            </a:r>
            <a:r>
              <a:rPr lang="ru-RU" sz="1700" b="1" dirty="0" smtClean="0">
                <a:solidFill>
                  <a:schemeClr val="bg1"/>
                </a:solidFill>
              </a:rPr>
              <a:t>Федерации»</a:t>
            </a:r>
            <a:r>
              <a:rPr lang="ru-RU" sz="1700" dirty="0" smtClean="0">
                <a:solidFill>
                  <a:schemeClr val="bg1"/>
                </a:solidFill>
              </a:rPr>
              <a:t>: </a:t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	Статья 16.  </a:t>
            </a:r>
            <a:r>
              <a:rPr lang="ru-RU" sz="1700" dirty="0">
                <a:solidFill>
                  <a:schemeClr val="bg1"/>
                </a:solidFill>
              </a:rPr>
              <a:t>Реализация образовательных программ </a:t>
            </a:r>
            <a:r>
              <a:rPr lang="ru-RU" sz="1700" dirty="0" smtClean="0">
                <a:solidFill>
                  <a:schemeClr val="bg1"/>
                </a:solidFill>
              </a:rPr>
              <a:t/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	с </a:t>
            </a:r>
            <a:r>
              <a:rPr lang="ru-RU" sz="1700" dirty="0">
                <a:solidFill>
                  <a:schemeClr val="bg1"/>
                </a:solidFill>
              </a:rPr>
              <a:t>применением электронного обучения и дистанционных </a:t>
            </a:r>
            <a:r>
              <a:rPr lang="ru-RU" sz="1700" dirty="0" smtClean="0">
                <a:solidFill>
                  <a:schemeClr val="bg1"/>
                </a:solidFill>
              </a:rPr>
              <a:t>	образовательных </a:t>
            </a:r>
            <a:r>
              <a:rPr lang="ru-RU" sz="1700" dirty="0">
                <a:solidFill>
                  <a:schemeClr val="bg1"/>
                </a:solidFill>
              </a:rPr>
              <a:t>технологий</a:t>
            </a:r>
          </a:p>
          <a:p>
            <a:pPr marL="216000" indent="0" algn="ctr">
              <a:lnSpc>
                <a:spcPct val="150000"/>
              </a:lnSpc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ru-RU" sz="1800" b="1" dirty="0" smtClean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2075" y="3275031"/>
            <a:ext cx="8357793" cy="26790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Постановление Правительства Российской Федерации </a:t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от 11 октября 2023 г. № 1678 </a:t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b="1" dirty="0" smtClean="0">
                <a:solidFill>
                  <a:schemeClr val="bg1"/>
                </a:solidFill>
              </a:rPr>
              <a:t>«Об утверждении правил применения организациями, осуществляющими образовательную деятельность, электронного обучения, дистанционных образовательных технологий </a:t>
            </a:r>
            <a:br>
              <a:rPr lang="ru-RU" sz="1700" b="1" dirty="0" smtClean="0">
                <a:solidFill>
                  <a:schemeClr val="bg1"/>
                </a:solidFill>
              </a:rPr>
            </a:br>
            <a:r>
              <a:rPr lang="ru-RU" sz="1700" b="1" dirty="0" smtClean="0">
                <a:solidFill>
                  <a:schemeClr val="bg1"/>
                </a:solidFill>
              </a:rPr>
              <a:t>при реализации образовательных программ»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77498" y="1467063"/>
            <a:ext cx="2797003" cy="3063839"/>
          </a:xfrm>
          <a:ln w="38100">
            <a:noFill/>
          </a:ln>
        </p:spPr>
        <p:txBody>
          <a:bodyPr anchor="ctr" anchorCtr="0">
            <a:normAutofit/>
          </a:bodyPr>
          <a:lstStyle/>
          <a:p>
            <a:pPr algn="ctr"/>
            <a:r>
              <a:rPr lang="ru-RU" sz="2000" cap="small" dirty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Нормативное</a:t>
            </a:r>
            <a:br>
              <a:rPr lang="ru-RU" sz="2000" cap="small" dirty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cap="small" dirty="0" smtClean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</a:t>
            </a:r>
            <a:br>
              <a:rPr lang="ru-RU" sz="2000" cap="small" dirty="0" smtClean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cap="small" dirty="0" smtClean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cap="small" dirty="0" smtClean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A3DAD"/>
                </a:solidFill>
              </a:rPr>
              <a:t/>
            </a:r>
            <a:br>
              <a:rPr lang="ru-RU" sz="2000" dirty="0" smtClean="0">
                <a:solidFill>
                  <a:srgbClr val="2A3DAD"/>
                </a:solidFill>
              </a:rPr>
            </a:br>
            <a:r>
              <a:rPr lang="ru-RU" sz="2000" dirty="0" smtClean="0">
                <a:solidFill>
                  <a:srgbClr val="2A3DAD"/>
                </a:solidFill>
              </a:rPr>
              <a:t>Постановление вступает в силу </a:t>
            </a:r>
            <a:br>
              <a:rPr lang="ru-RU" sz="2000" dirty="0" smtClean="0">
                <a:solidFill>
                  <a:srgbClr val="2A3DAD"/>
                </a:solidFill>
              </a:rPr>
            </a:br>
            <a:r>
              <a:rPr lang="ru-RU" sz="2000" dirty="0" smtClean="0">
                <a:solidFill>
                  <a:srgbClr val="2A3DAD"/>
                </a:solidFill>
              </a:rPr>
              <a:t>с </a:t>
            </a:r>
            <a:r>
              <a:rPr lang="ru-RU" sz="2000" b="1" dirty="0" smtClean="0">
                <a:solidFill>
                  <a:srgbClr val="2A3DAD"/>
                </a:solidFill>
              </a:rPr>
              <a:t>1 сентября </a:t>
            </a:r>
            <a:br>
              <a:rPr lang="ru-RU" sz="2000" b="1" dirty="0" smtClean="0">
                <a:solidFill>
                  <a:srgbClr val="2A3DAD"/>
                </a:solidFill>
              </a:rPr>
            </a:br>
            <a:r>
              <a:rPr lang="ru-RU" sz="2000" b="1" dirty="0" smtClean="0">
                <a:solidFill>
                  <a:srgbClr val="2A3DAD"/>
                </a:solidFill>
              </a:rPr>
              <a:t>2024 года</a:t>
            </a:r>
            <a:endParaRPr lang="ru-RU" sz="2000" b="1" dirty="0">
              <a:solidFill>
                <a:srgbClr val="2A3D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4444" y="216130"/>
            <a:ext cx="8736676" cy="61338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61604" y="415199"/>
            <a:ext cx="8462356" cy="5735730"/>
          </a:xfrm>
          <a:noFill/>
          <a:ln>
            <a:noFill/>
          </a:ln>
        </p:spPr>
        <p:txBody>
          <a:bodyPr>
            <a:noAutofit/>
          </a:bodyPr>
          <a:lstStyle/>
          <a:p>
            <a:pPr marL="216000" indent="0">
              <a:lnSpc>
                <a:spcPct val="15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п. 14  </a:t>
            </a:r>
          </a:p>
          <a:p>
            <a:pPr marL="216000" indent="0">
              <a:lnSpc>
                <a:spcPct val="150000"/>
              </a:lnSpc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>
                <a:solidFill>
                  <a:schemeClr val="bg1"/>
                </a:solidFill>
              </a:rPr>
              <a:t>целях проведения промежуточной аттестации и текущего контроля успеваемости, итоговой аттестации обучающихся по образовательным программам высшего образования - программам </a:t>
            </a:r>
            <a:r>
              <a:rPr lang="ru-RU" sz="1400" dirty="0" err="1">
                <a:solidFill>
                  <a:schemeClr val="bg1"/>
                </a:solidFill>
              </a:rPr>
              <a:t>бакалавриата</a:t>
            </a:r>
            <a:r>
              <a:rPr lang="ru-RU" sz="1400" dirty="0">
                <a:solidFill>
                  <a:schemeClr val="bg1"/>
                </a:solidFill>
              </a:rPr>
              <a:t>, программам </a:t>
            </a:r>
            <a:r>
              <a:rPr lang="ru-RU" sz="1400" dirty="0" err="1">
                <a:solidFill>
                  <a:schemeClr val="bg1"/>
                </a:solidFill>
              </a:rPr>
              <a:t>специалитета</a:t>
            </a:r>
            <a:r>
              <a:rPr lang="ru-RU" sz="1400" dirty="0">
                <a:solidFill>
                  <a:schemeClr val="bg1"/>
                </a:solidFill>
              </a:rPr>
              <a:t>, программам магистратуры, программам среднего профессионального образования, программам дополнительного профессионального образования с использованием дистанционных образовательных технологий организации, осуществляющие образовательную деятельность, </a:t>
            </a:r>
            <a:r>
              <a:rPr lang="ru-RU" sz="1400" b="1" dirty="0">
                <a:solidFill>
                  <a:schemeClr val="bg1"/>
                </a:solidFill>
              </a:rPr>
              <a:t>вправе осуществлять идентификацию </a:t>
            </a:r>
            <a:r>
              <a:rPr lang="ru-RU" sz="1400" b="1" dirty="0" smtClean="0">
                <a:solidFill>
                  <a:schemeClr val="bg1"/>
                </a:solidFill>
              </a:rPr>
              <a:t/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и </a:t>
            </a:r>
            <a:r>
              <a:rPr lang="ru-RU" sz="1400" b="1" dirty="0">
                <a:solidFill>
                  <a:schemeClr val="bg1"/>
                </a:solidFill>
              </a:rPr>
              <a:t>аутентификацию обучающихся с использованием единой системы идентификации и аутентификации и государственной информационной системы "Единая система идентификации и аутентификации физических </a:t>
            </a:r>
            <a:r>
              <a:rPr lang="ru-RU" sz="1400" b="1" dirty="0" smtClean="0">
                <a:solidFill>
                  <a:schemeClr val="bg1"/>
                </a:solidFill>
              </a:rPr>
              <a:t/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лиц </a:t>
            </a:r>
            <a:r>
              <a:rPr lang="ru-RU" sz="1400" b="1" dirty="0">
                <a:solidFill>
                  <a:schemeClr val="bg1"/>
                </a:solidFill>
              </a:rPr>
              <a:t>с использованием биометрических персональных данных"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(</a:t>
            </a:r>
            <a:r>
              <a:rPr lang="ru-RU" sz="1400" dirty="0">
                <a:solidFill>
                  <a:schemeClr val="bg1"/>
                </a:solidFill>
              </a:rPr>
              <a:t>далее - единая биометрическая система) и получать из единой системы идентификации </a:t>
            </a:r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ru-RU" sz="1400" dirty="0">
                <a:solidFill>
                  <a:schemeClr val="bg1"/>
                </a:solidFill>
              </a:rPr>
              <a:t>аутентификации сведения о фамилии, имени, отчестве (при наличии) </a:t>
            </a:r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ru-RU" sz="1400" dirty="0">
                <a:solidFill>
                  <a:schemeClr val="bg1"/>
                </a:solidFill>
              </a:rPr>
              <a:t>идентификаторе учетной записи единой системы идентификации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ru-RU" sz="1400" dirty="0">
                <a:solidFill>
                  <a:schemeClr val="bg1"/>
                </a:solidFill>
              </a:rPr>
              <a:t>аутентификации.</a:t>
            </a:r>
          </a:p>
          <a:p>
            <a:pPr marL="216000" indent="0">
              <a:lnSpc>
                <a:spcPct val="150000"/>
              </a:lnSpc>
              <a:buNone/>
            </a:pP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77498" y="1467063"/>
            <a:ext cx="2797003" cy="3063839"/>
          </a:xfrm>
          <a:ln w="38100">
            <a:noFill/>
          </a:ln>
        </p:spPr>
        <p:txBody>
          <a:bodyPr anchor="ctr" anchorCtr="0">
            <a:normAutofit/>
          </a:bodyPr>
          <a:lstStyle/>
          <a:p>
            <a:pPr algn="ctr"/>
            <a:r>
              <a:rPr lang="ru-RU" sz="2000" cap="small" dirty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Нормативное</a:t>
            </a:r>
            <a:br>
              <a:rPr lang="ru-RU" sz="2000" cap="small" dirty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cap="small" dirty="0" smtClean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</a:t>
            </a:r>
            <a:br>
              <a:rPr lang="ru-RU" sz="2000" cap="small" dirty="0" smtClean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cap="small" dirty="0" smtClean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cap="small" dirty="0" smtClean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A3DAD"/>
                </a:solidFill>
              </a:rPr>
              <a:t/>
            </a:r>
            <a:br>
              <a:rPr lang="ru-RU" sz="2000" dirty="0" smtClean="0">
                <a:solidFill>
                  <a:srgbClr val="2A3DAD"/>
                </a:solidFill>
              </a:rPr>
            </a:br>
            <a:r>
              <a:rPr lang="ru-RU" sz="2000" dirty="0" smtClean="0">
                <a:solidFill>
                  <a:srgbClr val="2A3DAD"/>
                </a:solidFill>
              </a:rPr>
              <a:t>п. 14 действует</a:t>
            </a:r>
            <a:br>
              <a:rPr lang="ru-RU" sz="2000" dirty="0" smtClean="0">
                <a:solidFill>
                  <a:srgbClr val="2A3DAD"/>
                </a:solidFill>
              </a:rPr>
            </a:br>
            <a:r>
              <a:rPr lang="ru-RU" sz="2000" dirty="0" smtClean="0">
                <a:solidFill>
                  <a:srgbClr val="2A3DAD"/>
                </a:solidFill>
              </a:rPr>
              <a:t> с 23.10.2023</a:t>
            </a:r>
            <a:endParaRPr lang="ru-RU" sz="2000" b="1" dirty="0">
              <a:solidFill>
                <a:srgbClr val="2A3D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/>
        </p:nvSpPr>
        <p:spPr>
          <a:xfrm>
            <a:off x="392193" y="349321"/>
            <a:ext cx="5220861" cy="6000678"/>
          </a:xfrm>
          <a:prstGeom prst="foldedCorner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532575" y="577753"/>
            <a:ext cx="4940095" cy="5543813"/>
          </a:xfrm>
          <a:noFill/>
          <a:ln>
            <a:noFill/>
          </a:ln>
        </p:spPr>
        <p:txBody>
          <a:bodyPr>
            <a:noAutofit/>
          </a:bodyPr>
          <a:lstStyle/>
          <a:p>
            <a:pPr marL="216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Правила </a:t>
            </a:r>
            <a:r>
              <a:rPr lang="ru-RU" sz="1600" dirty="0">
                <a:solidFill>
                  <a:schemeClr val="bg1"/>
                </a:solidFill>
              </a:rPr>
              <a:t>определяют </a:t>
            </a:r>
            <a:r>
              <a:rPr lang="ru-RU" sz="1600" b="1" dirty="0">
                <a:solidFill>
                  <a:schemeClr val="bg1"/>
                </a:solidFill>
              </a:rPr>
              <a:t>порядок применения </a:t>
            </a:r>
            <a:r>
              <a:rPr lang="ru-RU" sz="1600" dirty="0">
                <a:solidFill>
                  <a:schemeClr val="bg1"/>
                </a:solidFill>
              </a:rPr>
              <a:t>электронного обучения, дистанционных образовательных технологий при реализации образовательных программ, в том числе при </a:t>
            </a:r>
            <a:r>
              <a:rPr lang="ru-RU" sz="1600" dirty="0" smtClean="0">
                <a:solidFill>
                  <a:schemeClr val="bg1"/>
                </a:solidFill>
              </a:rPr>
              <a:t>проведении</a:t>
            </a:r>
          </a:p>
          <a:p>
            <a:pPr marL="501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bg1"/>
                </a:solidFill>
              </a:rPr>
              <a:t>учебных </a:t>
            </a:r>
            <a:r>
              <a:rPr lang="ru-RU" sz="1600" b="1" i="1" dirty="0">
                <a:solidFill>
                  <a:schemeClr val="bg1"/>
                </a:solidFill>
              </a:rPr>
              <a:t>занятий, </a:t>
            </a:r>
            <a:endParaRPr lang="ru-RU" sz="1600" b="1" i="1" dirty="0" smtClean="0">
              <a:solidFill>
                <a:schemeClr val="bg1"/>
              </a:solidFill>
            </a:endParaRPr>
          </a:p>
          <a:p>
            <a:pPr marL="501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bg1"/>
                </a:solidFill>
              </a:rPr>
              <a:t>практик</a:t>
            </a:r>
            <a:r>
              <a:rPr lang="ru-RU" sz="1600" b="1" i="1" dirty="0">
                <a:solidFill>
                  <a:schemeClr val="bg1"/>
                </a:solidFill>
              </a:rPr>
              <a:t>, </a:t>
            </a:r>
            <a:endParaRPr lang="ru-RU" sz="1600" b="1" i="1" dirty="0" smtClean="0">
              <a:solidFill>
                <a:schemeClr val="bg1"/>
              </a:solidFill>
            </a:endParaRPr>
          </a:p>
          <a:p>
            <a:pPr marL="501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bg1"/>
                </a:solidFill>
              </a:rPr>
              <a:t>промежуточной </a:t>
            </a:r>
            <a:r>
              <a:rPr lang="ru-RU" sz="1600" b="1" i="1" dirty="0">
                <a:solidFill>
                  <a:schemeClr val="bg1"/>
                </a:solidFill>
              </a:rPr>
              <a:t>аттестации, </a:t>
            </a:r>
            <a:endParaRPr lang="ru-RU" sz="1600" b="1" i="1" dirty="0" smtClean="0">
              <a:solidFill>
                <a:schemeClr val="bg1"/>
              </a:solidFill>
            </a:endParaRPr>
          </a:p>
          <a:p>
            <a:pPr marL="501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bg1"/>
                </a:solidFill>
              </a:rPr>
              <a:t>текущего </a:t>
            </a:r>
            <a:r>
              <a:rPr lang="ru-RU" sz="1600" b="1" i="1" dirty="0">
                <a:solidFill>
                  <a:schemeClr val="bg1"/>
                </a:solidFill>
              </a:rPr>
              <a:t>контроля успеваемости </a:t>
            </a:r>
            <a:endParaRPr lang="ru-RU" sz="1600" b="1" i="1" dirty="0" smtClean="0">
              <a:solidFill>
                <a:schemeClr val="bg1"/>
              </a:solidFill>
            </a:endParaRPr>
          </a:p>
          <a:p>
            <a:pPr marL="501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bg1"/>
                </a:solidFill>
              </a:rPr>
              <a:t>и </a:t>
            </a:r>
            <a:r>
              <a:rPr lang="ru-RU" sz="1600" b="1" i="1" dirty="0">
                <a:solidFill>
                  <a:schemeClr val="bg1"/>
                </a:solidFill>
              </a:rPr>
              <a:t>итоговой аттестации обучающихся </a:t>
            </a:r>
            <a:endParaRPr lang="ru-RU" sz="1600" b="1" i="1" dirty="0" smtClean="0">
              <a:solidFill>
                <a:schemeClr val="bg1"/>
              </a:solidFill>
            </a:endParaRPr>
          </a:p>
          <a:p>
            <a:pPr marL="216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ходе реализации </a:t>
            </a:r>
            <a:r>
              <a:rPr lang="ru-RU" sz="1600" b="1" dirty="0">
                <a:solidFill>
                  <a:schemeClr val="bg1"/>
                </a:solidFill>
              </a:rPr>
              <a:t>основных</a:t>
            </a:r>
            <a:r>
              <a:rPr lang="ru-RU" sz="1600" dirty="0">
                <a:solidFill>
                  <a:schemeClr val="bg1"/>
                </a:solidFill>
              </a:rPr>
              <a:t> и </a:t>
            </a:r>
            <a:r>
              <a:rPr lang="ru-RU" sz="1600" b="1" dirty="0">
                <a:solidFill>
                  <a:schemeClr val="bg1"/>
                </a:solidFill>
              </a:rPr>
              <a:t>дополнительных</a:t>
            </a:r>
            <a:r>
              <a:rPr lang="ru-RU" sz="1600" dirty="0">
                <a:solidFill>
                  <a:schemeClr val="bg1"/>
                </a:solidFill>
              </a:rPr>
              <a:t> образовательных программ или </a:t>
            </a:r>
            <a:r>
              <a:rPr lang="ru-RU" sz="1600" b="1" dirty="0">
                <a:solidFill>
                  <a:schemeClr val="bg1"/>
                </a:solidFill>
              </a:rPr>
              <a:t>их частей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5887092" y="1253447"/>
            <a:ext cx="5455578" cy="5096552"/>
          </a:xfrm>
          <a:prstGeom prst="foldedCorner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08608" y="1448941"/>
            <a:ext cx="5476126" cy="470556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800"/>
              </a:spcBef>
              <a:buFont typeface="Arial" panose="020B0604020202020204" pitchFamily="34" charset="0"/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21600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Понятия, используемые в настоящих Правилах:</a:t>
            </a:r>
            <a:r>
              <a:rPr lang="ru-RU" sz="1600" b="1" i="1" dirty="0" smtClean="0">
                <a:solidFill>
                  <a:schemeClr val="bg1"/>
                </a:solidFill>
              </a:rPr>
              <a:t> </a:t>
            </a:r>
          </a:p>
          <a:p>
            <a:pPr marL="501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bg1"/>
                </a:solidFill>
              </a:rPr>
              <a:t>«информационные системы» </a:t>
            </a:r>
          </a:p>
          <a:p>
            <a:pPr marL="501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bg1"/>
                </a:solidFill>
              </a:rPr>
              <a:t>«онлайн-курс»  </a:t>
            </a:r>
          </a:p>
          <a:p>
            <a:pPr marL="501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bg1"/>
                </a:solidFill>
              </a:rPr>
              <a:t>«цифровой образовательный контент» </a:t>
            </a:r>
          </a:p>
          <a:p>
            <a:pPr marL="501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bg1"/>
                </a:solidFill>
              </a:rPr>
              <a:t>«цифровые образовательные сервисы»</a:t>
            </a:r>
          </a:p>
          <a:p>
            <a:pPr marL="501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bg1"/>
                </a:solidFill>
              </a:rPr>
              <a:t>«цифровое индивидуальное портфолио обучающегося»</a:t>
            </a:r>
          </a:p>
          <a:p>
            <a:pPr marL="21600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21600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4444" y="216130"/>
            <a:ext cx="8736676" cy="61338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40822" y="295200"/>
            <a:ext cx="8462356" cy="5797375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just">
              <a:spcBef>
                <a:spcPts val="1800"/>
              </a:spcBef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216000" indent="0">
              <a:lnSpc>
                <a:spcPct val="15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3</a:t>
            </a:r>
            <a:r>
              <a:rPr lang="ru-RU" sz="1600" dirty="0">
                <a:solidFill>
                  <a:schemeClr val="bg1"/>
                </a:solidFill>
              </a:rPr>
              <a:t>. Реализация образовательных программ или их частей в образовательной организации может осуществляться с применением электронного обучения, дистанционных образовательных технологий, а также с применением </a:t>
            </a:r>
            <a:r>
              <a:rPr lang="ru-RU" sz="1600" b="1" i="1" dirty="0">
                <a:solidFill>
                  <a:schemeClr val="bg1"/>
                </a:solidFill>
              </a:rPr>
              <a:t>исключительно электронного обучения, дистанционных образовательных технологий </a:t>
            </a:r>
            <a:r>
              <a:rPr lang="ru-RU" sz="1600" dirty="0" smtClean="0">
                <a:solidFill>
                  <a:schemeClr val="bg1"/>
                </a:solidFill>
              </a:rPr>
              <a:t>…</a:t>
            </a:r>
            <a:r>
              <a:rPr lang="ru-RU" sz="1600" b="1" i="1" dirty="0" smtClean="0">
                <a:solidFill>
                  <a:schemeClr val="bg1"/>
                </a:solidFill>
              </a:rPr>
              <a:t> </a:t>
            </a:r>
          </a:p>
          <a:p>
            <a:pPr marL="216000" indent="0">
              <a:lnSpc>
                <a:spcPct val="150000"/>
              </a:lnSpc>
              <a:buNone/>
            </a:pPr>
            <a:endParaRPr lang="ru-RU" sz="1600" b="1" i="1" dirty="0" smtClean="0">
              <a:solidFill>
                <a:schemeClr val="bg1"/>
              </a:solidFill>
            </a:endParaRPr>
          </a:p>
          <a:p>
            <a:pPr marL="216000" indent="0">
              <a:lnSpc>
                <a:spcPct val="15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4. … предполагается </a:t>
            </a:r>
            <a:r>
              <a:rPr lang="ru-RU" sz="1600" dirty="0">
                <a:solidFill>
                  <a:schemeClr val="bg1"/>
                </a:solidFill>
              </a:rPr>
              <a:t>режим обучения, при котором обучающийся </a:t>
            </a:r>
            <a:r>
              <a:rPr lang="ru-RU" sz="1600" b="1" dirty="0">
                <a:solidFill>
                  <a:schemeClr val="bg1"/>
                </a:solidFill>
              </a:rPr>
              <a:t>осваивает образовательную программу удаленно</a:t>
            </a:r>
            <a:r>
              <a:rPr lang="ru-RU" sz="1600" dirty="0">
                <a:solidFill>
                  <a:schemeClr val="bg1"/>
                </a:solidFill>
              </a:rPr>
              <a:t>, взаимодействуя с педагогическим работником исключительно посредством цифровых образовательных сервисов и ресурсов электронной информационно-образовательной среды, и допускается отсутствие учебных занятий, проводимых путем непосредственного взаимодействия педагогического работника с обучающимся в аудитории</a:t>
            </a:r>
            <a:r>
              <a:rPr lang="ru-RU" sz="1600" b="1" i="1" dirty="0">
                <a:solidFill>
                  <a:schemeClr val="bg1"/>
                </a:solidFill>
              </a:rPr>
              <a:t>.</a:t>
            </a:r>
            <a:endParaRPr lang="ru-RU" sz="1600" b="1" i="1" dirty="0" smtClean="0">
              <a:solidFill>
                <a:schemeClr val="bg1"/>
              </a:solidFill>
            </a:endParaRPr>
          </a:p>
          <a:p>
            <a:pPr marL="216000" indent="0">
              <a:lnSpc>
                <a:spcPct val="150000"/>
              </a:lnSpc>
              <a:buNone/>
            </a:pPr>
            <a:endParaRPr lang="ru-RU" sz="1600" dirty="0">
              <a:solidFill>
                <a:schemeClr val="bg1"/>
              </a:solidFill>
            </a:endParaRPr>
          </a:p>
          <a:p>
            <a:pPr marL="216000" indent="0">
              <a:lnSpc>
                <a:spcPct val="150000"/>
              </a:lnSpc>
              <a:buNone/>
            </a:pP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4444" y="216130"/>
            <a:ext cx="8736676" cy="61338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40822" y="295200"/>
            <a:ext cx="8462356" cy="5797375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just">
              <a:spcBef>
                <a:spcPts val="1800"/>
              </a:spcBef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216000" indent="0">
              <a:lnSpc>
                <a:spcPct val="15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При применении </a:t>
            </a:r>
            <a:r>
              <a:rPr lang="ru-RU" sz="1600" b="1" dirty="0" smtClean="0">
                <a:solidFill>
                  <a:schemeClr val="bg1"/>
                </a:solidFill>
              </a:rPr>
              <a:t>электронного </a:t>
            </a:r>
            <a:r>
              <a:rPr lang="ru-RU" sz="1600" b="1" dirty="0">
                <a:solidFill>
                  <a:schemeClr val="bg1"/>
                </a:solidFill>
              </a:rPr>
              <a:t>обучения </a:t>
            </a:r>
            <a:r>
              <a:rPr lang="ru-RU" sz="1600" dirty="0">
                <a:solidFill>
                  <a:schemeClr val="bg1"/>
                </a:solidFill>
              </a:rPr>
              <a:t>организуется как отложенное во времени, так и в режиме реального времени взаимодействие обучающегося с педагогическим работником посредством использования баз данных, цифровых образовательных сервисов, информационных технологий, технических средств и информационно-телекоммуникационных сетей, при котором обучающийся самостоятельно выполняет задания в порядке, определенном педагогическим </a:t>
            </a:r>
            <a:r>
              <a:rPr lang="ru-RU" sz="1600" dirty="0" smtClean="0">
                <a:solidFill>
                  <a:schemeClr val="bg1"/>
                </a:solidFill>
              </a:rPr>
              <a:t>работником…</a:t>
            </a:r>
          </a:p>
          <a:p>
            <a:pPr marL="216000" indent="0">
              <a:lnSpc>
                <a:spcPct val="15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При </a:t>
            </a:r>
            <a:r>
              <a:rPr lang="ru-RU" sz="1600" dirty="0">
                <a:solidFill>
                  <a:schemeClr val="bg1"/>
                </a:solidFill>
              </a:rPr>
              <a:t>применении </a:t>
            </a:r>
            <a:r>
              <a:rPr lang="ru-RU" sz="1600" b="1" dirty="0">
                <a:solidFill>
                  <a:schemeClr val="bg1"/>
                </a:solidFill>
              </a:rPr>
              <a:t>дистанционных образовательных технологий </a:t>
            </a:r>
            <a:r>
              <a:rPr lang="ru-RU" sz="1600" dirty="0">
                <a:solidFill>
                  <a:schemeClr val="bg1"/>
                </a:solidFill>
              </a:rPr>
              <a:t>образовательные программы реализуются в основном с применением информационных и телекоммуникационных технологий при опосредованном (на расстоянии) или частично опосредованном взаимодействии обучающегося и педагогического работника.</a:t>
            </a: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55" y="647271"/>
            <a:ext cx="2384085" cy="23840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115" y="3657626"/>
            <a:ext cx="2176168" cy="236030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169579" y="4627673"/>
            <a:ext cx="2705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cap="small" dirty="0" smtClean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</a:t>
            </a:r>
          </a:p>
          <a:p>
            <a:pPr algn="ctr"/>
            <a:r>
              <a:rPr lang="ru-RU" sz="2000" cap="small" dirty="0" smtClean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</a:t>
            </a:r>
            <a:endParaRPr lang="ru-RU" sz="2000" cap="small" dirty="0">
              <a:solidFill>
                <a:srgbClr val="E10447"/>
              </a:solidFill>
              <a:latin typeface="Montserrat ExtraBold" panose="000009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colorTemperature colorTemp="7057"/>
                    </a14:imgEffect>
                    <a14:imgEffect>
                      <a14:saturation sa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2040" y="1263721"/>
            <a:ext cx="4504829" cy="45048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36423" y="1491316"/>
            <a:ext cx="5089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cap="small" dirty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информационная </a:t>
            </a:r>
            <a:endParaRPr lang="ru-RU" sz="2000" cap="small" dirty="0" smtClean="0">
              <a:solidFill>
                <a:srgbClr val="E10447"/>
              </a:solidFill>
              <a:latin typeface="Montserrat ExtraBold" panose="000009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cap="small" dirty="0" smtClean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RU" sz="2000" cap="small" dirty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«Современная цифровая образовательная среда» </a:t>
            </a:r>
            <a:endParaRPr lang="ru-RU" sz="2000" cap="small" dirty="0" smtClean="0">
              <a:solidFill>
                <a:srgbClr val="E10447"/>
              </a:solidFill>
              <a:latin typeface="Montserrat ExtraBold" panose="000009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cap="small" dirty="0" smtClean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cap="small" dirty="0">
                <a:solidFill>
                  <a:srgbClr val="E10447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ГИС СЦОС)</a:t>
            </a:r>
          </a:p>
        </p:txBody>
      </p:sp>
    </p:spTree>
    <p:extLst>
      <p:ext uri="{BB962C8B-B14F-4D97-AF65-F5344CB8AC3E}">
        <p14:creationId xmlns:p14="http://schemas.microsoft.com/office/powerpoint/2010/main" val="29877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523982" y="1278231"/>
            <a:ext cx="11342669" cy="5050654"/>
          </a:xfrm>
          <a:noFill/>
          <a:ln>
            <a:noFill/>
          </a:ln>
        </p:spPr>
        <p:txBody>
          <a:bodyPr>
            <a:noAutofit/>
          </a:bodyPr>
          <a:lstStyle/>
          <a:p>
            <a:pPr marL="216000" indent="0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Должны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быть созданы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условия получения доступа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к электронной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информационно-образовательной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среде образовательной организации,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обеспечивающей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независимо от места нахождения обучающихся: </a:t>
            </a:r>
          </a:p>
          <a:p>
            <a:pPr marL="10800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а) доступ к учебным планам, рабочим программам учебных предметов, курсов, дисциплин (модулей)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практик,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к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изданиям электронных библиотечных систем и электронным образовательным ресурсам, содержащим электронные учебно-методические материалы, указанным в рабочих программах,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том числе к онлайн-курсам;</a:t>
            </a:r>
          </a:p>
          <a:p>
            <a:pPr marL="10800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… </a:t>
            </a:r>
          </a:p>
          <a:p>
            <a:pPr marL="10800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) доступ к базам данных и информационным справочным системам, состав которых определяется в рабочих программах учебных предметов, курсов и дисциплин (модулей) для образовательных программ среднего профессионального образования и образовательных программ высшего образования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216000" indent="0">
              <a:lnSpc>
                <a:spcPct val="150000"/>
              </a:lnSpc>
              <a:spcBef>
                <a:spcPts val="600"/>
              </a:spcBef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95168" y="1355284"/>
            <a:ext cx="11155726" cy="3935907"/>
          </a:xfrm>
          <a:noFill/>
          <a:ln>
            <a:noFill/>
          </a:ln>
        </p:spPr>
        <p:txBody>
          <a:bodyPr>
            <a:noAutofit/>
          </a:bodyPr>
          <a:lstStyle/>
          <a:p>
            <a:pPr marL="2160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г) фиксацию хода образовательного процесса, результатов промежуточной аттестации, текущего контроля успеваемости и итоговой аттестации;</a:t>
            </a:r>
          </a:p>
          <a:p>
            <a:pPr marL="2160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) возможность проведения всех видов занятий, оценки результатов обучения по образовательным программам, реализация которых предусмотрена с применением электронного обучения, дистанционных образовательных технологий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2160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е) формирование цифрового индивидуального электронного портфолио обучающегося, в том числе сохранение работ обучающегося, рецензий и оценок в отношении этих работ;</a:t>
            </a:r>
          </a:p>
          <a:p>
            <a:pPr marL="2160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ж) взаимодействие между участниками образовательных отношений, в том числе отложенное во времени и опосредованное (на расстоянии) в режиме реального времени посредством использования информационно-телекоммуникационных сетей.</a:t>
            </a:r>
          </a:p>
          <a:p>
            <a:pPr marL="216000" indent="0">
              <a:lnSpc>
                <a:spcPct val="150000"/>
              </a:lnSpc>
              <a:spcBef>
                <a:spcPts val="600"/>
              </a:spcBef>
              <a:buNone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16000" indent="0">
              <a:lnSpc>
                <a:spcPct val="150000"/>
              </a:lnSpc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2578</TotalTime>
  <Words>1303</Words>
  <Application>Microsoft Office PowerPoint</Application>
  <PresentationFormat>Широкоэкранный</PresentationFormat>
  <Paragraphs>90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Montserrat</vt:lpstr>
      <vt:lpstr>Montserrat ExtraBold</vt:lpstr>
      <vt:lpstr>Times New Roman</vt:lpstr>
      <vt:lpstr>Wingdings</vt:lpstr>
      <vt:lpstr>1_Тема Office</vt:lpstr>
      <vt:lpstr>Применение организациями,  осуществляющими образовательную деятельность, электронного обучения, дистанционных образовательных технологий  при реализации образовательных программ</vt:lpstr>
      <vt:lpstr>Нормативное обеспечение   Постановление вступает в силу  с 1 сентября  2024 года</vt:lpstr>
      <vt:lpstr>Нормативное обеспечение   п. 14 действует  с 23.10.2023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Локальный нормативный акт ТвГУ  с 1 сентября  2024 года</vt:lpstr>
      <vt:lpstr>Образовательные организации при принятии решения  о реализации образовательных программ с применением электронного обучения, дистанционных образовательных технологий в следующем учебном году доводят  до сведения участников образовательных отношений эту информацию  не позднее 1 мая текущего учебного года путем ее размещения в открытом доступе на официальном сайте образовательной организации в сети "Интернет" 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Новоторцева Алина Владимировна</dc:creator>
  <cp:lastModifiedBy>Баскакова Анна Леонидовна</cp:lastModifiedBy>
  <cp:revision>229</cp:revision>
  <cp:lastPrinted>2021-10-13T06:48:28Z</cp:lastPrinted>
  <dcterms:created xsi:type="dcterms:W3CDTF">2021-10-08T06:56:06Z</dcterms:created>
  <dcterms:modified xsi:type="dcterms:W3CDTF">2024-03-28T06:28:45Z</dcterms:modified>
</cp:coreProperties>
</file>