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</p:sldMasterIdLst>
  <p:notesMasterIdLst>
    <p:notesMasterId r:id="rId28"/>
  </p:notesMasterIdLst>
  <p:sldIdLst>
    <p:sldId id="282" r:id="rId2"/>
    <p:sldId id="257" r:id="rId3"/>
    <p:sldId id="256" r:id="rId4"/>
    <p:sldId id="262" r:id="rId5"/>
    <p:sldId id="264" r:id="rId6"/>
    <p:sldId id="263" r:id="rId7"/>
    <p:sldId id="258" r:id="rId8"/>
    <p:sldId id="259" r:id="rId9"/>
    <p:sldId id="260" r:id="rId10"/>
    <p:sldId id="261" r:id="rId11"/>
    <p:sldId id="265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9" r:id="rId23"/>
    <p:sldId id="280" r:id="rId24"/>
    <p:sldId id="285" r:id="rId25"/>
    <p:sldId id="284" r:id="rId26"/>
    <p:sldId id="286" r:id="rId27"/>
  </p:sldIdLst>
  <p:sldSz cx="14630400" cy="8229600"/>
  <p:notesSz cx="8229600" cy="146304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25" autoAdjust="0"/>
  </p:normalViewPr>
  <p:slideViewPr>
    <p:cSldViewPr snapToGrid="0" snapToObjects="1">
      <p:cViewPr varScale="1">
        <p:scale>
          <a:sx n="68" d="100"/>
          <a:sy n="68" d="100"/>
        </p:scale>
        <p:origin x="715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0684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551306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08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>
            <a:lvl1pPr>
              <a:defRPr b="1" cap="none" spc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076211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432616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2865445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6783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cap="none" spc="0">
                <a:ln w="18415" cmpd="sng">
                  <a:solidFill>
                    <a:srgbClr val="0066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</a:lstStyle>
          <a:p>
            <a:r>
              <a:rPr lang="ru-RU"/>
              <a:t>Образец заголовка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360">
                <a:ln>
                  <a:noFill/>
                </a:ln>
                <a:solidFill>
                  <a:srgbClr val="0000CC"/>
                </a:solidFill>
              </a:defRPr>
            </a:lvl1pPr>
            <a:lvl2pPr>
              <a:defRPr>
                <a:ln>
                  <a:noFill/>
                </a:ln>
                <a:solidFill>
                  <a:srgbClr val="0000CC"/>
                </a:solidFill>
              </a:defRPr>
            </a:lvl2pPr>
            <a:lvl3pPr>
              <a:defRPr>
                <a:ln>
                  <a:noFill/>
                </a:ln>
                <a:solidFill>
                  <a:srgbClr val="0000CC"/>
                </a:solidFill>
              </a:defRPr>
            </a:lvl3pPr>
            <a:lvl4pPr>
              <a:defRPr>
                <a:ln>
                  <a:noFill/>
                </a:ln>
                <a:solidFill>
                  <a:srgbClr val="0000CC"/>
                </a:solidFill>
              </a:defRPr>
            </a:lvl4pPr>
            <a:lvl5pPr>
              <a:defRPr>
                <a:ln>
                  <a:noFill/>
                </a:ln>
                <a:solidFill>
                  <a:srgbClr val="0000CC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 dirty="0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716072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42210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36670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798818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669824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611853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737138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/>
              <a:t>Образец заголовка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r>
              <a:rPr lang="ru-RU"/>
              <a:t>Вставка рисунка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2558625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FCC2A-0209-407F-B3D9-0840C384EB7C}" type="datetimeFigureOut">
              <a:rPr lang="es-ES" smtClean="0"/>
              <a:pPr/>
              <a:t>28/03/2024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68C029-DB55-4711-BF78-58FBB075B157}" type="slidenum">
              <a:rPr lang="es-ES" smtClean="0"/>
              <a:pPr/>
              <a:t>‹#›</a:t>
            </a:fld>
            <a:endParaRPr lang="es-ES"/>
          </a:p>
        </p:txBody>
      </p:sp>
      <p:pic>
        <p:nvPicPr>
          <p:cNvPr id="7" name="6 Imagen" descr="Dibujo.bmp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14630400" cy="8412480"/>
          </a:xfrm>
          <a:prstGeom prst="rect">
            <a:avLst/>
          </a:prstGeom>
          <a:gradFill flip="none" rotWithShape="1">
            <a:gsLst>
              <a:gs pos="100000">
                <a:srgbClr val="03D4A8">
                  <a:alpha val="18000"/>
                </a:srgbClr>
              </a:gs>
              <a:gs pos="25000">
                <a:srgbClr val="21D6E0">
                  <a:alpha val="23000"/>
                </a:srgbClr>
              </a:gs>
              <a:gs pos="75000">
                <a:srgbClr val="0087E6">
                  <a:alpha val="25000"/>
                </a:srgbClr>
              </a:gs>
              <a:gs pos="100000">
                <a:srgbClr val="005CBF">
                  <a:alpha val="25999"/>
                </a:srgbClr>
              </a:gs>
            </a:gsLst>
            <a:lin ang="2700000" scaled="1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2160"/>
          </a:p>
        </p:txBody>
      </p:sp>
    </p:spTree>
    <p:extLst>
      <p:ext uri="{BB962C8B-B14F-4D97-AF65-F5344CB8AC3E}">
        <p14:creationId xmlns:p14="http://schemas.microsoft.com/office/powerpoint/2010/main" val="702281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</p:sldLayoutIdLst>
  <p:hf sldNum="0" hdr="0" ftr="0" dt="0"/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9071ED17-0B45-44CA-AE78-753BF1064A22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>
              <a:alpha val="80000"/>
            </a:srgbClr>
          </a:solidFill>
          <a:ln/>
        </p:spPr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6ACA533D-23BB-4431-BCD9-30F619383CB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>
              <a:alpha val="8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0567F-3320-41EB-9B9B-961B36DADBD2}"/>
              </a:ext>
            </a:extLst>
          </p:cNvPr>
          <p:cNvSpPr txBox="1"/>
          <p:nvPr/>
        </p:nvSpPr>
        <p:spPr>
          <a:xfrm>
            <a:off x="0" y="898149"/>
            <a:ext cx="9691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Искусственный интеллект 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</a:rPr>
              <a:t>в аудите безопасности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0DC73E-CD35-402E-A84D-F0435535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577" y="628878"/>
            <a:ext cx="4352422" cy="6971843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1F73D7-2ABC-480E-BA20-4972B26BD83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6303" y="3189504"/>
            <a:ext cx="1439467" cy="14394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48FA47-540A-42DD-8FCF-22A1E373C53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300331" y="3168233"/>
            <a:ext cx="1439468" cy="14394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221F89-7059-400E-9B88-6C60D814D9E5}"/>
              </a:ext>
            </a:extLst>
          </p:cNvPr>
          <p:cNvSpPr txBox="1"/>
          <p:nvPr/>
        </p:nvSpPr>
        <p:spPr>
          <a:xfrm>
            <a:off x="3391786" y="61137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C63FC-5297-438B-A508-FAA9773AC698}"/>
              </a:ext>
            </a:extLst>
          </p:cNvPr>
          <p:cNvSpPr txBox="1"/>
          <p:nvPr/>
        </p:nvSpPr>
        <p:spPr>
          <a:xfrm>
            <a:off x="2962779" y="6952140"/>
            <a:ext cx="4352421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Выполнили работу студенты группы М-14 Математического факультета Шалин Глеб, </a:t>
            </a:r>
            <a:r>
              <a:rPr lang="ru-RU" sz="2000" dirty="0" err="1">
                <a:solidFill>
                  <a:schemeClr val="bg1"/>
                </a:solidFill>
              </a:rPr>
              <a:t>Литышев</a:t>
            </a:r>
            <a:r>
              <a:rPr lang="ru-RU" sz="2000" dirty="0">
                <a:solidFill>
                  <a:schemeClr val="bg1"/>
                </a:solidFill>
              </a:rPr>
              <a:t> Александр</a:t>
            </a:r>
          </a:p>
        </p:txBody>
      </p:sp>
    </p:spTree>
    <p:extLst>
      <p:ext uri="{BB962C8B-B14F-4D97-AF65-F5344CB8AC3E}">
        <p14:creationId xmlns:p14="http://schemas.microsoft.com/office/powerpoint/2010/main" val="105176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4" name="Text 2"/>
          <p:cNvSpPr/>
          <p:nvPr/>
        </p:nvSpPr>
        <p:spPr>
          <a:xfrm>
            <a:off x="2856845" y="793194"/>
            <a:ext cx="8374499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Как обычно </a:t>
            </a: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проводят</a:t>
            </a: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пентест</a:t>
            </a: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?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2341007" y="2641149"/>
            <a:ext cx="4695706" cy="294730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Проведение пентеста включает в себя несколько этапов, начиная с сбора информации о системе или сети. </a:t>
            </a:r>
            <a:endParaRPr lang="ru-RU" sz="3200" dirty="0">
              <a:solidFill>
                <a:srgbClr val="D9E1FF"/>
              </a:solidFill>
              <a:latin typeface="Martel Sans" pitchFamily="34" charset="0"/>
              <a:ea typeface="Martel Sans" pitchFamily="34" charset="-122"/>
              <a:cs typeface="Martel Sans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endParaRPr lang="ru-RU" sz="3200" dirty="0">
              <a:solidFill>
                <a:srgbClr val="D9E1FF"/>
              </a:solidFill>
              <a:latin typeface="Martel Sans" pitchFamily="34" charset="0"/>
              <a:ea typeface="Martel Sans" pitchFamily="34" charset="-122"/>
              <a:cs typeface="Martel Sans" pitchFamily="34" charset="-120"/>
            </a:endParaRPr>
          </a:p>
          <a:p>
            <a:pPr marL="0" indent="0">
              <a:lnSpc>
                <a:spcPts val="2799"/>
              </a:lnSpc>
              <a:buNone/>
            </a:pPr>
            <a:r>
              <a:rPr lang="en-US" sz="32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Затем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анализируются уязвимости, эксплуатируются найденные слабые места, и составляется отчет.</a:t>
            </a:r>
            <a:endParaRPr lang="en-US" sz="320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3687" y="2280761"/>
            <a:ext cx="4695706" cy="469570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5" name="Text 2"/>
          <p:cNvSpPr/>
          <p:nvPr/>
        </p:nvSpPr>
        <p:spPr>
          <a:xfrm>
            <a:off x="3576399" y="846713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Обучение</a:t>
            </a: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нейросети</a:t>
            </a:r>
            <a:r>
              <a:rPr lang="ru-RU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-</a:t>
            </a: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пентесту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670797" y="2840839"/>
            <a:ext cx="7477601" cy="237203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Нейросети становятся важным инструментом в обучении пентесту.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670796" y="3952969"/>
            <a:ext cx="74776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Применение их в обнаружении угроз обеспечивает более точный анализ сетевой активности.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670797" y="5598810"/>
            <a:ext cx="7477601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Обучение нейросетей в кибербезопасности требует больших объемов данных и вычислительных ресурсов.</a:t>
            </a:r>
            <a:endParaRPr lang="en-US" sz="2800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BB90E93-464E-4DB5-A59C-6BA5E3195E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398" y="3807414"/>
            <a:ext cx="5857969" cy="3752911"/>
          </a:xfrm>
          <a:prstGeom prst="round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">
            <a:extLst>
              <a:ext uri="{FF2B5EF4-FFF2-40B4-BE49-F238E27FC236}">
                <a16:creationId xmlns:a16="http://schemas.microsoft.com/office/drawing/2014/main" id="{F64DC6EA-1DCA-4EA5-8B28-84518F12FC51}"/>
              </a:ext>
            </a:extLst>
          </p:cNvPr>
          <p:cNvSpPr/>
          <p:nvPr/>
        </p:nvSpPr>
        <p:spPr>
          <a:xfrm>
            <a:off x="0" y="-5695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6" name="Text 3"/>
          <p:cNvSpPr/>
          <p:nvPr/>
        </p:nvSpPr>
        <p:spPr>
          <a:xfrm>
            <a:off x="4537710" y="959002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Что такое эксплоит?</a:t>
            </a:r>
            <a:endParaRPr lang="en-US" sz="4800" dirty="0"/>
          </a:p>
        </p:txBody>
      </p:sp>
      <p:sp>
        <p:nvSpPr>
          <p:cNvPr id="7" name="Text 4"/>
          <p:cNvSpPr/>
          <p:nvPr/>
        </p:nvSpPr>
        <p:spPr>
          <a:xfrm>
            <a:off x="2703790" y="2675288"/>
            <a:ext cx="9578102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Эксплоит: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Это программный код, который используется для атаки на уязвимость в компьютерной системе.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2703790" y="4408004"/>
            <a:ext cx="9578102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Применение: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Эксплоиты могут быть использованы для взлома, получения доступа к данным или управления системой.</a:t>
            </a:r>
            <a:endParaRPr lang="en-US" sz="3200" dirty="0"/>
          </a:p>
        </p:txBody>
      </p:sp>
      <p:sp>
        <p:nvSpPr>
          <p:cNvPr id="9" name="Text 6"/>
          <p:cNvSpPr/>
          <p:nvPr/>
        </p:nvSpPr>
        <p:spPr>
          <a:xfrm>
            <a:off x="2703790" y="6136480"/>
            <a:ext cx="957810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Цель: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Часто используется в </a:t>
            </a:r>
            <a:r>
              <a:rPr lang="en-US" sz="32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кибератаках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endParaRPr lang="ru-RU" sz="3200" dirty="0">
              <a:solidFill>
                <a:srgbClr val="D9E1FF"/>
              </a:solidFill>
              <a:latin typeface="Martel Sans" pitchFamily="34" charset="0"/>
              <a:ea typeface="Martel Sans" pitchFamily="34" charset="-122"/>
              <a:cs typeface="Martel Sans" pitchFamily="34" charset="-120"/>
            </a:endParaRPr>
          </a:p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для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незаконного доступа к информации.</a:t>
            </a:r>
            <a:endParaRPr lang="en-US" sz="3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15878" y="-11464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1009" y="449356"/>
            <a:ext cx="3247982" cy="7307960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 2"/>
          <p:cNvSpPr/>
          <p:nvPr/>
        </p:nvSpPr>
        <p:spPr>
          <a:xfrm>
            <a:off x="833199" y="943451"/>
            <a:ext cx="714065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Эксплоиты с помощью ИИ</a:t>
            </a:r>
            <a:endParaRPr lang="en-US" sz="4800" dirty="0"/>
          </a:p>
        </p:txBody>
      </p:sp>
      <p:sp>
        <p:nvSpPr>
          <p:cNvPr id="6" name="Shape 3"/>
          <p:cNvSpPr/>
          <p:nvPr/>
        </p:nvSpPr>
        <p:spPr>
          <a:xfrm>
            <a:off x="1152644" y="2130743"/>
            <a:ext cx="27742" cy="4995624"/>
          </a:xfrm>
          <a:prstGeom prst="rect">
            <a:avLst/>
          </a:prstGeom>
          <a:solidFill>
            <a:srgbClr val="FA2F5C"/>
          </a:solidFill>
          <a:ln/>
        </p:spPr>
      </p:sp>
      <p:sp>
        <p:nvSpPr>
          <p:cNvPr id="7" name="Shape 4"/>
          <p:cNvSpPr/>
          <p:nvPr/>
        </p:nvSpPr>
        <p:spPr>
          <a:xfrm>
            <a:off x="1416427" y="2540377"/>
            <a:ext cx="777597" cy="27742"/>
          </a:xfrm>
          <a:prstGeom prst="rect">
            <a:avLst/>
          </a:prstGeom>
          <a:solidFill>
            <a:srgbClr val="FA2F5C"/>
          </a:solidFill>
          <a:ln/>
        </p:spPr>
      </p:sp>
      <p:sp>
        <p:nvSpPr>
          <p:cNvPr id="8" name="Shape 5"/>
          <p:cNvSpPr/>
          <p:nvPr/>
        </p:nvSpPr>
        <p:spPr>
          <a:xfrm>
            <a:off x="916484" y="2304336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21D4C"/>
          </a:solidFill>
          <a:ln/>
        </p:spPr>
      </p:sp>
      <p:sp>
        <p:nvSpPr>
          <p:cNvPr id="9" name="Text 6"/>
          <p:cNvSpPr/>
          <p:nvPr/>
        </p:nvSpPr>
        <p:spPr>
          <a:xfrm>
            <a:off x="1127224" y="2304336"/>
            <a:ext cx="106323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</a:t>
            </a:r>
            <a:endParaRPr lang="en-US" sz="2624" dirty="0"/>
          </a:p>
        </p:txBody>
      </p:sp>
      <p:sp>
        <p:nvSpPr>
          <p:cNvPr id="10" name="Text 7"/>
          <p:cNvSpPr/>
          <p:nvPr/>
        </p:nvSpPr>
        <p:spPr>
          <a:xfrm>
            <a:off x="2388513" y="2352913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Обучение моделей</a:t>
            </a:r>
            <a:endParaRPr lang="en-US" sz="3200" dirty="0"/>
          </a:p>
        </p:txBody>
      </p:sp>
      <p:sp>
        <p:nvSpPr>
          <p:cNvPr id="11" name="Text 8"/>
          <p:cNvSpPr/>
          <p:nvPr/>
        </p:nvSpPr>
        <p:spPr>
          <a:xfrm>
            <a:off x="2388513" y="2833330"/>
            <a:ext cx="775108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Нейросети требуют обширного набора данных и вычислительных ресурсов.</a:t>
            </a:r>
            <a:endParaRPr lang="en-US" sz="2800" dirty="0"/>
          </a:p>
        </p:txBody>
      </p:sp>
      <p:sp>
        <p:nvSpPr>
          <p:cNvPr id="12" name="Shape 9"/>
          <p:cNvSpPr/>
          <p:nvPr/>
        </p:nvSpPr>
        <p:spPr>
          <a:xfrm>
            <a:off x="1416427" y="4398109"/>
            <a:ext cx="777597" cy="27742"/>
          </a:xfrm>
          <a:prstGeom prst="rect">
            <a:avLst/>
          </a:prstGeom>
          <a:solidFill>
            <a:srgbClr val="FA2F5C"/>
          </a:solidFill>
          <a:ln/>
        </p:spPr>
      </p:sp>
      <p:sp>
        <p:nvSpPr>
          <p:cNvPr id="13" name="Shape 10"/>
          <p:cNvSpPr/>
          <p:nvPr/>
        </p:nvSpPr>
        <p:spPr>
          <a:xfrm>
            <a:off x="916484" y="4162068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21D4C"/>
          </a:solidFill>
          <a:ln/>
        </p:spPr>
      </p:sp>
      <p:sp>
        <p:nvSpPr>
          <p:cNvPr id="14" name="Text 11"/>
          <p:cNvSpPr/>
          <p:nvPr/>
        </p:nvSpPr>
        <p:spPr>
          <a:xfrm>
            <a:off x="1095554" y="4162068"/>
            <a:ext cx="169664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2</a:t>
            </a:r>
            <a:endParaRPr lang="en-US" sz="2624" dirty="0"/>
          </a:p>
        </p:txBody>
      </p:sp>
      <p:sp>
        <p:nvSpPr>
          <p:cNvPr id="15" name="Text 12"/>
          <p:cNvSpPr/>
          <p:nvPr/>
        </p:nvSpPr>
        <p:spPr>
          <a:xfrm>
            <a:off x="2388513" y="4210645"/>
            <a:ext cx="4710589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Применение в кибербезопасности</a:t>
            </a:r>
            <a:endParaRPr lang="en-US" sz="3200" dirty="0"/>
          </a:p>
        </p:txBody>
      </p:sp>
      <p:sp>
        <p:nvSpPr>
          <p:cNvPr id="16" name="Text 13"/>
          <p:cNvSpPr/>
          <p:nvPr/>
        </p:nvSpPr>
        <p:spPr>
          <a:xfrm>
            <a:off x="2388513" y="4691063"/>
            <a:ext cx="7751088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Нейросети способны выявлять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скрытые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у</a:t>
            </a:r>
            <a:r>
              <a:rPr lang="ru-RU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гр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</a:t>
            </a:r>
            <a:r>
              <a:rPr lang="ru-RU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зы</a:t>
            </a:r>
            <a:endParaRPr lang="en-US" sz="2800" dirty="0"/>
          </a:p>
        </p:txBody>
      </p:sp>
      <p:sp>
        <p:nvSpPr>
          <p:cNvPr id="17" name="Shape 14"/>
          <p:cNvSpPr/>
          <p:nvPr/>
        </p:nvSpPr>
        <p:spPr>
          <a:xfrm>
            <a:off x="1416427" y="5900440"/>
            <a:ext cx="777597" cy="27742"/>
          </a:xfrm>
          <a:prstGeom prst="rect">
            <a:avLst/>
          </a:prstGeom>
          <a:solidFill>
            <a:srgbClr val="FA2F5C"/>
          </a:solidFill>
          <a:ln/>
        </p:spPr>
      </p:sp>
      <p:sp>
        <p:nvSpPr>
          <p:cNvPr id="18" name="Shape 15"/>
          <p:cNvSpPr/>
          <p:nvPr/>
        </p:nvSpPr>
        <p:spPr>
          <a:xfrm>
            <a:off x="916484" y="5664398"/>
            <a:ext cx="499943" cy="499943"/>
          </a:xfrm>
          <a:prstGeom prst="roundRect">
            <a:avLst>
              <a:gd name="adj" fmla="val 13333"/>
            </a:avLst>
          </a:prstGeom>
          <a:solidFill>
            <a:srgbClr val="221D4C"/>
          </a:solidFill>
          <a:ln/>
        </p:spPr>
      </p:sp>
      <p:sp>
        <p:nvSpPr>
          <p:cNvPr id="19" name="Text 16"/>
          <p:cNvSpPr/>
          <p:nvPr/>
        </p:nvSpPr>
        <p:spPr>
          <a:xfrm>
            <a:off x="1079956" y="5666243"/>
            <a:ext cx="172998" cy="416481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281"/>
              </a:lnSpc>
              <a:buNone/>
            </a:pPr>
            <a:r>
              <a:rPr lang="en-US" sz="2624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3</a:t>
            </a:r>
            <a:endParaRPr lang="en-US" sz="2624" dirty="0"/>
          </a:p>
        </p:txBody>
      </p:sp>
      <p:sp>
        <p:nvSpPr>
          <p:cNvPr id="20" name="Text 17"/>
          <p:cNvSpPr/>
          <p:nvPr/>
        </p:nvSpPr>
        <p:spPr>
          <a:xfrm>
            <a:off x="2388513" y="5712976"/>
            <a:ext cx="301454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Настройка и контроль</a:t>
            </a:r>
            <a:endParaRPr lang="en-US" sz="3200" dirty="0"/>
          </a:p>
        </p:txBody>
      </p:sp>
      <p:sp>
        <p:nvSpPr>
          <p:cNvPr id="21" name="Text 18"/>
          <p:cNvSpPr/>
          <p:nvPr/>
        </p:nvSpPr>
        <p:spPr>
          <a:xfrm>
            <a:off x="2388513" y="6193393"/>
            <a:ext cx="7751088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Использование нейросетей требует внимательной настройки и контроля.</a:t>
            </a:r>
            <a:endParaRPr lang="en-US" sz="28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30314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4" name="Text 2"/>
          <p:cNvSpPr/>
          <p:nvPr/>
        </p:nvSpPr>
        <p:spPr>
          <a:xfrm>
            <a:off x="2517219" y="590193"/>
            <a:ext cx="9595961" cy="13413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282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Использование машинного обучения для анализа трафика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449441" y="2676941"/>
            <a:ext cx="4536162" cy="24036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04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Анализ трафика в сети является важным этапом в обеспечении кибербезопасности. Использование методов машинного обучения позволяет эффективно обнаруживать аномалии в сетевом трафике, выявлять потенциальные угрозы, и проводить более точный анализ данных.</a:t>
            </a:r>
            <a:endParaRPr lang="en-US" sz="2800" dirty="0"/>
          </a:p>
        </p:txBody>
      </p:sp>
      <p:sp>
        <p:nvSpPr>
          <p:cNvPr id="6" name="Text 4"/>
          <p:cNvSpPr/>
          <p:nvPr/>
        </p:nvSpPr>
        <p:spPr>
          <a:xfrm>
            <a:off x="10094238" y="2521744"/>
            <a:ext cx="4536162" cy="240363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04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Модели машинного обучения способны обрабатывать большие объемы данных, идентифицировать необычные шаблоны в трафике и выявлять уже известные угрозы. Это позволяет более эффективно защищать сетевую инфраструктуру и предотвращать потенциальные атаки.</a:t>
            </a:r>
            <a:endParaRPr lang="en-US" sz="2800" dirty="0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7119" y="2935163"/>
            <a:ext cx="4536162" cy="3402092"/>
          </a:xfrm>
          <a:prstGeom prst="round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5" name="Text 2"/>
          <p:cNvSpPr/>
          <p:nvPr/>
        </p:nvSpPr>
        <p:spPr>
          <a:xfrm>
            <a:off x="6497300" y="1027509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Обучение моделей для обнаружения аномалий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6675001" y="3200514"/>
            <a:ext cx="7122200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b="1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Технологии</a:t>
            </a: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3200" b="1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обнаружения</a:t>
            </a: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675000" y="4288453"/>
            <a:ext cx="7122200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Обработка </a:t>
            </a:r>
            <a:r>
              <a:rPr lang="en-US" sz="3200" b="1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неструктурированных</a:t>
            </a: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3200" b="1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данных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6675001" y="5775365"/>
            <a:ext cx="7122200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Применение в </a:t>
            </a:r>
            <a:r>
              <a:rPr lang="en-US" sz="3200" b="1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кибербезопасности</a:t>
            </a:r>
            <a:endParaRPr lang="en-US" sz="3200" dirty="0"/>
          </a:p>
        </p:txBody>
      </p:sp>
      <p:pic>
        <p:nvPicPr>
          <p:cNvPr id="9" name="Image 0" descr="preencoded.png">
            <a:extLst>
              <a:ext uri="{FF2B5EF4-FFF2-40B4-BE49-F238E27FC236}">
                <a16:creationId xmlns:a16="http://schemas.microsoft.com/office/drawing/2014/main" id="{2BF4B8FA-3C32-4BA7-B229-E7B35857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199" y="686215"/>
            <a:ext cx="4653201" cy="6979803"/>
          </a:xfrm>
          <a:prstGeom prst="round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321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4" name="Text 2"/>
          <p:cNvSpPr/>
          <p:nvPr/>
        </p:nvSpPr>
        <p:spPr>
          <a:xfrm>
            <a:off x="1874830" y="534413"/>
            <a:ext cx="11141259" cy="10160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4001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Прогнозирование потенциальных угроз с помощью нейросетей</a:t>
            </a:r>
            <a:endParaRPr lang="en-US" sz="4800" dirty="0"/>
          </a:p>
        </p:txBody>
      </p:sp>
      <p:sp>
        <p:nvSpPr>
          <p:cNvPr id="5" name="Shape 3"/>
          <p:cNvSpPr/>
          <p:nvPr/>
        </p:nvSpPr>
        <p:spPr>
          <a:xfrm>
            <a:off x="998371" y="1630341"/>
            <a:ext cx="20241" cy="5996702"/>
          </a:xfrm>
          <a:prstGeom prst="rect">
            <a:avLst/>
          </a:prstGeom>
          <a:solidFill>
            <a:srgbClr val="FA2F5C"/>
          </a:solidFill>
          <a:ln/>
        </p:spPr>
      </p:sp>
      <p:sp>
        <p:nvSpPr>
          <p:cNvPr id="6" name="Shape 4"/>
          <p:cNvSpPr/>
          <p:nvPr/>
        </p:nvSpPr>
        <p:spPr>
          <a:xfrm>
            <a:off x="1191370" y="2243147"/>
            <a:ext cx="569000" cy="20241"/>
          </a:xfrm>
          <a:prstGeom prst="rect">
            <a:avLst/>
          </a:prstGeom>
          <a:solidFill>
            <a:srgbClr val="FA2F5C"/>
          </a:solidFill>
          <a:ln/>
        </p:spPr>
      </p:sp>
      <p:sp>
        <p:nvSpPr>
          <p:cNvPr id="7" name="Shape 5"/>
          <p:cNvSpPr/>
          <p:nvPr/>
        </p:nvSpPr>
        <p:spPr>
          <a:xfrm>
            <a:off x="825610" y="2060267"/>
            <a:ext cx="365760" cy="365760"/>
          </a:xfrm>
          <a:prstGeom prst="roundRect">
            <a:avLst>
              <a:gd name="adj" fmla="val 13335"/>
            </a:avLst>
          </a:prstGeom>
          <a:solidFill>
            <a:srgbClr val="221D4C"/>
          </a:solidFill>
          <a:ln/>
        </p:spPr>
      </p:sp>
      <p:sp>
        <p:nvSpPr>
          <p:cNvPr id="8" name="Text 6"/>
          <p:cNvSpPr/>
          <p:nvPr/>
        </p:nvSpPr>
        <p:spPr>
          <a:xfrm>
            <a:off x="979678" y="2051305"/>
            <a:ext cx="77867" cy="30480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2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1</a:t>
            </a:r>
            <a:endParaRPr lang="en-US" sz="1920" dirty="0"/>
          </a:p>
        </p:txBody>
      </p:sp>
      <p:sp>
        <p:nvSpPr>
          <p:cNvPr id="9" name="Text 7"/>
          <p:cNvSpPr/>
          <p:nvPr/>
        </p:nvSpPr>
        <p:spPr>
          <a:xfrm>
            <a:off x="1760370" y="2116167"/>
            <a:ext cx="2032278" cy="253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Анализ данных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1784042" y="2573401"/>
            <a:ext cx="10331720" cy="13007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048"/>
              </a:lnSpc>
              <a:buNone/>
            </a:pP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Первым шагом в прогнозировании потенциальных угроз с помощью нейросетей является анализ больших объемов данных о существующих угрозах и атаках. Это включает в себя сканирование журналов событий, анализ поведения пользователей и сетевой активности, идентификацию аномальных образцов и т.д.</a:t>
            </a:r>
            <a:endParaRPr lang="en-US" sz="2400" dirty="0"/>
          </a:p>
        </p:txBody>
      </p:sp>
      <p:sp>
        <p:nvSpPr>
          <p:cNvPr id="11" name="Shape 9"/>
          <p:cNvSpPr/>
          <p:nvPr/>
        </p:nvSpPr>
        <p:spPr>
          <a:xfrm>
            <a:off x="1187217" y="4263564"/>
            <a:ext cx="569000" cy="20241"/>
          </a:xfrm>
          <a:prstGeom prst="rect">
            <a:avLst/>
          </a:prstGeom>
          <a:solidFill>
            <a:srgbClr val="FA2F5C"/>
          </a:solidFill>
          <a:ln/>
        </p:spPr>
      </p:sp>
      <p:sp>
        <p:nvSpPr>
          <p:cNvPr id="12" name="Shape 10"/>
          <p:cNvSpPr/>
          <p:nvPr/>
        </p:nvSpPr>
        <p:spPr>
          <a:xfrm>
            <a:off x="825610" y="4090805"/>
            <a:ext cx="365760" cy="365760"/>
          </a:xfrm>
          <a:prstGeom prst="roundRect">
            <a:avLst>
              <a:gd name="adj" fmla="val 13335"/>
            </a:avLst>
          </a:prstGeom>
          <a:solidFill>
            <a:srgbClr val="221D4C"/>
          </a:solidFill>
          <a:ln/>
        </p:spPr>
      </p:sp>
      <p:sp>
        <p:nvSpPr>
          <p:cNvPr id="13" name="Text 11"/>
          <p:cNvSpPr/>
          <p:nvPr/>
        </p:nvSpPr>
        <p:spPr>
          <a:xfrm>
            <a:off x="953694" y="4066247"/>
            <a:ext cx="124182" cy="30480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2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2</a:t>
            </a:r>
            <a:endParaRPr lang="en-US" sz="1920" dirty="0"/>
          </a:p>
        </p:txBody>
      </p:sp>
      <p:sp>
        <p:nvSpPr>
          <p:cNvPr id="14" name="Text 12"/>
          <p:cNvSpPr/>
          <p:nvPr/>
        </p:nvSpPr>
        <p:spPr>
          <a:xfrm>
            <a:off x="1760370" y="4155275"/>
            <a:ext cx="2032278" cy="253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Обучение моделей</a:t>
            </a:r>
            <a:endParaRPr lang="en-US" sz="3200" dirty="0"/>
          </a:p>
        </p:txBody>
      </p:sp>
      <p:sp>
        <p:nvSpPr>
          <p:cNvPr id="15" name="Text 13"/>
          <p:cNvSpPr/>
          <p:nvPr/>
        </p:nvSpPr>
        <p:spPr>
          <a:xfrm>
            <a:off x="1760370" y="4614984"/>
            <a:ext cx="11812542" cy="130075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048"/>
              </a:lnSpc>
              <a:buNone/>
            </a:pP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Далее необходимо обучить нейросети на этих данных, чтобы они могли выявлять закономерности и тренды, связанные с будущими возможными угрозами. Этот этап требует большого объема вычислительных ресурсов, специализированного программного обеспечения и квалифицированных специалистов в области машинного обучения.</a:t>
            </a:r>
            <a:endParaRPr lang="en-US" sz="2400" dirty="0"/>
          </a:p>
        </p:txBody>
      </p:sp>
      <p:sp>
        <p:nvSpPr>
          <p:cNvPr id="16" name="Shape 14"/>
          <p:cNvSpPr/>
          <p:nvPr/>
        </p:nvSpPr>
        <p:spPr>
          <a:xfrm>
            <a:off x="1187217" y="6371960"/>
            <a:ext cx="569000" cy="20241"/>
          </a:xfrm>
          <a:prstGeom prst="rect">
            <a:avLst/>
          </a:prstGeom>
          <a:solidFill>
            <a:srgbClr val="FA2F5C"/>
          </a:solidFill>
          <a:ln/>
        </p:spPr>
      </p:sp>
      <p:sp>
        <p:nvSpPr>
          <p:cNvPr id="17" name="Shape 15"/>
          <p:cNvSpPr/>
          <p:nvPr/>
        </p:nvSpPr>
        <p:spPr>
          <a:xfrm>
            <a:off x="821457" y="6190228"/>
            <a:ext cx="365760" cy="365760"/>
          </a:xfrm>
          <a:prstGeom prst="roundRect">
            <a:avLst>
              <a:gd name="adj" fmla="val 13335"/>
            </a:avLst>
          </a:prstGeom>
          <a:solidFill>
            <a:srgbClr val="221D4C"/>
          </a:solidFill>
          <a:ln/>
        </p:spPr>
      </p:sp>
      <p:sp>
        <p:nvSpPr>
          <p:cNvPr id="18" name="Text 16"/>
          <p:cNvSpPr/>
          <p:nvPr/>
        </p:nvSpPr>
        <p:spPr>
          <a:xfrm>
            <a:off x="955329" y="6173124"/>
            <a:ext cx="126563" cy="30480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400"/>
              </a:lnSpc>
              <a:buNone/>
            </a:pPr>
            <a:r>
              <a:rPr lang="en-US" sz="192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3</a:t>
            </a:r>
            <a:endParaRPr lang="en-US" sz="1920" dirty="0"/>
          </a:p>
        </p:txBody>
      </p:sp>
      <p:sp>
        <p:nvSpPr>
          <p:cNvPr id="19" name="Text 17"/>
          <p:cNvSpPr/>
          <p:nvPr/>
        </p:nvSpPr>
        <p:spPr>
          <a:xfrm>
            <a:off x="1742015" y="6265221"/>
            <a:ext cx="2388394" cy="25396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000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Прогнозирование угроз</a:t>
            </a:r>
            <a:endParaRPr lang="en-US" sz="3200" dirty="0"/>
          </a:p>
        </p:txBody>
      </p:sp>
      <p:sp>
        <p:nvSpPr>
          <p:cNvPr id="20" name="Text 18"/>
          <p:cNvSpPr/>
          <p:nvPr/>
        </p:nvSpPr>
        <p:spPr>
          <a:xfrm>
            <a:off x="1742015" y="6653853"/>
            <a:ext cx="12288281" cy="1040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048"/>
              </a:lnSpc>
              <a:buNone/>
            </a:pPr>
            <a:r>
              <a:rPr lang="ru-RU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бучен</a:t>
            </a:r>
            <a:r>
              <a:rPr lang="ru-RU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ые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нейросети позволяют прогнозировать потенциальные угрозы, предупреждая заранее об опасных сценариях и вмешиваясь для предотвращения возможных атак. </a:t>
            </a:r>
            <a:endParaRPr lang="ru-RU" sz="2400" dirty="0">
              <a:solidFill>
                <a:srgbClr val="D9E1FF"/>
              </a:solidFill>
              <a:latin typeface="Martel Sans" pitchFamily="34" charset="0"/>
              <a:ea typeface="Martel Sans" pitchFamily="34" charset="-122"/>
              <a:cs typeface="Martel Sans" pitchFamily="34" charset="-120"/>
            </a:endParaRPr>
          </a:p>
          <a:p>
            <a:pPr marL="0" indent="0" algn="l">
              <a:lnSpc>
                <a:spcPts val="2048"/>
              </a:lnSpc>
              <a:buNone/>
            </a:pP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Это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значительно повышает эффективность систем мониторинга и обеспечивает оперативную защиту от киберугроз.</a:t>
            </a:r>
            <a:endParaRPr lang="en-US" sz="24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99" y="624899"/>
            <a:ext cx="4653201" cy="6979802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 2"/>
          <p:cNvSpPr/>
          <p:nvPr/>
        </p:nvSpPr>
        <p:spPr>
          <a:xfrm>
            <a:off x="833199" y="143500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Как нейросеть определяет угрозу?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833199" y="3547942"/>
            <a:ext cx="7477601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Нейросети определяют угрозу через анализ аномального поведения пользователей и сетевой активности. Также они прогнозируют потенциальные угрозы, идентифицируя аномальные образцы и тренды.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833199" y="5811619"/>
            <a:ext cx="7477601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Используя методы машинного обучения, нейросети позволяют оперативно предупреждать об опасных сценариях и предотвращать возможные атаки.</a:t>
            </a:r>
            <a:endParaRPr lang="en-US" sz="28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9226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4" name="Text 2"/>
          <p:cNvSpPr/>
          <p:nvPr/>
        </p:nvSpPr>
        <p:spPr>
          <a:xfrm>
            <a:off x="2699800" y="341930"/>
            <a:ext cx="11395716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Преимущества и ограничения использования нейросетей в </a:t>
            </a: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пентесте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1407197" y="2216366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Преимущества:</a:t>
            </a:r>
            <a:endParaRPr lang="en-US" sz="3200" dirty="0"/>
          </a:p>
        </p:txBody>
      </p:sp>
      <p:sp>
        <p:nvSpPr>
          <p:cNvPr id="6" name="Text 4"/>
          <p:cNvSpPr/>
          <p:nvPr/>
        </p:nvSpPr>
        <p:spPr>
          <a:xfrm>
            <a:off x="1407197" y="2881928"/>
            <a:ext cx="434030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Повышение точности обнаружения уязвимостей.</a:t>
            </a:r>
            <a:endParaRPr lang="en-US" sz="2400" dirty="0"/>
          </a:p>
        </p:txBody>
      </p:sp>
      <p:sp>
        <p:nvSpPr>
          <p:cNvPr id="7" name="Text 5"/>
          <p:cNvSpPr/>
          <p:nvPr/>
        </p:nvSpPr>
        <p:spPr>
          <a:xfrm>
            <a:off x="1407197" y="3911107"/>
            <a:ext cx="434030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Способность обрабатывать большие объемы данных.</a:t>
            </a:r>
            <a:endParaRPr lang="en-US" sz="2400" dirty="0"/>
          </a:p>
        </p:txBody>
      </p:sp>
      <p:sp>
        <p:nvSpPr>
          <p:cNvPr id="8" name="Text 6"/>
          <p:cNvSpPr/>
          <p:nvPr/>
        </p:nvSpPr>
        <p:spPr>
          <a:xfrm>
            <a:off x="1407197" y="4923964"/>
            <a:ext cx="4340304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Эффективное распознавание типов атак.</a:t>
            </a:r>
            <a:endParaRPr lang="en-US" sz="2400" dirty="0"/>
          </a:p>
        </p:txBody>
      </p:sp>
      <p:sp>
        <p:nvSpPr>
          <p:cNvPr id="9" name="Text 7"/>
          <p:cNvSpPr/>
          <p:nvPr/>
        </p:nvSpPr>
        <p:spPr>
          <a:xfrm>
            <a:off x="1407197" y="5741625"/>
            <a:ext cx="434030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Автоматизация обнаружения угроз без участия человека.</a:t>
            </a:r>
            <a:endParaRPr lang="en-US" sz="2400" dirty="0"/>
          </a:p>
        </p:txBody>
      </p:sp>
      <p:sp>
        <p:nvSpPr>
          <p:cNvPr id="10" name="Text 8"/>
          <p:cNvSpPr/>
          <p:nvPr/>
        </p:nvSpPr>
        <p:spPr>
          <a:xfrm>
            <a:off x="7324426" y="2216366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Ограничения:</a:t>
            </a:r>
            <a:endParaRPr lang="en-US" sz="3200" dirty="0"/>
          </a:p>
        </p:txBody>
      </p:sp>
      <p:sp>
        <p:nvSpPr>
          <p:cNvPr id="11" name="Text 9"/>
          <p:cNvSpPr/>
          <p:nvPr/>
        </p:nvSpPr>
        <p:spPr>
          <a:xfrm>
            <a:off x="7324426" y="2872645"/>
            <a:ext cx="434030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Требуется большое количество данных для обучения.</a:t>
            </a:r>
            <a:endParaRPr lang="en-US" sz="2400" dirty="0"/>
          </a:p>
        </p:txBody>
      </p:sp>
      <p:sp>
        <p:nvSpPr>
          <p:cNvPr id="12" name="Text 10"/>
          <p:cNvSpPr/>
          <p:nvPr/>
        </p:nvSpPr>
        <p:spPr>
          <a:xfrm>
            <a:off x="7324426" y="4175824"/>
            <a:ext cx="434030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Сложность интерпретации результатов некоторых моделей.</a:t>
            </a:r>
            <a:endParaRPr lang="en-US" sz="2400" dirty="0"/>
          </a:p>
        </p:txBody>
      </p:sp>
      <p:sp>
        <p:nvSpPr>
          <p:cNvPr id="13" name="Text 11"/>
          <p:cNvSpPr/>
          <p:nvPr/>
        </p:nvSpPr>
        <p:spPr>
          <a:xfrm>
            <a:off x="7324426" y="5479003"/>
            <a:ext cx="4340304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Необходимость учитывать этические и юридические аспекты.</a:t>
            </a:r>
            <a:endParaRPr lang="en-US" sz="2400" dirty="0"/>
          </a:p>
        </p:txBody>
      </p:sp>
      <p:sp>
        <p:nvSpPr>
          <p:cNvPr id="14" name="Text 12"/>
          <p:cNvSpPr/>
          <p:nvPr/>
        </p:nvSpPr>
        <p:spPr>
          <a:xfrm>
            <a:off x="7324426" y="6782182"/>
            <a:ext cx="5729049" cy="152812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Потенциальная уязвимость к атакам по типу "адверсариального вмешательства".</a:t>
            </a:r>
            <a:endParaRPr lang="en-US" sz="24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4" name="Text 2"/>
          <p:cNvSpPr/>
          <p:nvPr/>
        </p:nvSpPr>
        <p:spPr>
          <a:xfrm>
            <a:off x="2348389" y="947976"/>
            <a:ext cx="993350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Deep exploit - пример нейросети для пентеста</a:t>
            </a:r>
            <a:endParaRPr lang="en-US" sz="4800" dirty="0"/>
          </a:p>
        </p:txBody>
      </p:sp>
      <p:sp>
        <p:nvSpPr>
          <p:cNvPr id="5" name="Text 3"/>
          <p:cNvSpPr/>
          <p:nvPr/>
        </p:nvSpPr>
        <p:spPr>
          <a:xfrm>
            <a:off x="2334579" y="2921793"/>
            <a:ext cx="2949416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Применение нейросетей</a:t>
            </a:r>
            <a:endParaRPr lang="en-US" sz="3200" dirty="0"/>
          </a:p>
        </p:txBody>
      </p:sp>
      <p:sp>
        <p:nvSpPr>
          <p:cNvPr id="6" name="Text 4"/>
          <p:cNvSpPr/>
          <p:nvPr/>
        </p:nvSpPr>
        <p:spPr>
          <a:xfrm>
            <a:off x="2348389" y="3881795"/>
            <a:ext cx="2949416" cy="248781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Нейросети могут проводить масштабную аналитику уязвимостей и предсказывать потенциальные атаки, обеспечивая оперативную защиту.</a:t>
            </a:r>
            <a:endParaRPr lang="en-US" sz="2800" dirty="0"/>
          </a:p>
        </p:txBody>
      </p:sp>
      <p:sp>
        <p:nvSpPr>
          <p:cNvPr id="7" name="Text 5"/>
          <p:cNvSpPr/>
          <p:nvPr/>
        </p:nvSpPr>
        <p:spPr>
          <a:xfrm>
            <a:off x="5840432" y="2937509"/>
            <a:ext cx="2949416" cy="6943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Точность и эффективность</a:t>
            </a:r>
            <a:endParaRPr lang="en-US" sz="3200" dirty="0"/>
          </a:p>
        </p:txBody>
      </p:sp>
      <p:sp>
        <p:nvSpPr>
          <p:cNvPr id="8" name="Text 6"/>
          <p:cNvSpPr/>
          <p:nvPr/>
        </p:nvSpPr>
        <p:spPr>
          <a:xfrm>
            <a:off x="5840432" y="3881795"/>
            <a:ext cx="2949416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Эффективное обнаружение уязвимостей и типов атак, а также автоматизация процесса без участия человека.</a:t>
            </a:r>
            <a:endParaRPr lang="en-US" sz="2800" dirty="0"/>
          </a:p>
        </p:txBody>
      </p:sp>
      <p:sp>
        <p:nvSpPr>
          <p:cNvPr id="9" name="Text 7"/>
          <p:cNvSpPr/>
          <p:nvPr/>
        </p:nvSpPr>
        <p:spPr>
          <a:xfrm>
            <a:off x="9610070" y="2937509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Ограничения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9518334" y="3882706"/>
            <a:ext cx="2777489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Требуется обширный объем данных для обучения.</a:t>
            </a:r>
            <a:endParaRPr lang="en-US" sz="2800" dirty="0"/>
          </a:p>
        </p:txBody>
      </p:sp>
      <p:sp>
        <p:nvSpPr>
          <p:cNvPr id="11" name="Text 9"/>
          <p:cNvSpPr/>
          <p:nvPr/>
        </p:nvSpPr>
        <p:spPr>
          <a:xfrm>
            <a:off x="9610070" y="5658803"/>
            <a:ext cx="3170265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Font typeface="+mj-lt"/>
              <a:buAutoNum type="arabicPeriod" startAt="2"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Сложность интерпретации результатов некоторых моделей.</a:t>
            </a:r>
            <a:endParaRPr lang="en-US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>
              <a:alpha val="80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5309766" y="1816976"/>
            <a:ext cx="401086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5468"/>
              </a:lnSpc>
              <a:buNone/>
            </a:pP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Содержан</a:t>
            </a:r>
            <a:r>
              <a:rPr lang="ru-RU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ие</a:t>
            </a:r>
            <a:r>
              <a:rPr lang="ru-RU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endParaRPr lang="en-US" sz="4800" dirty="0"/>
          </a:p>
        </p:txBody>
      </p:sp>
      <p:sp>
        <p:nvSpPr>
          <p:cNvPr id="7" name="Text 4"/>
          <p:cNvSpPr/>
          <p:nvPr/>
        </p:nvSpPr>
        <p:spPr>
          <a:xfrm>
            <a:off x="2526148" y="3099589"/>
            <a:ext cx="957810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ctr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Основные понятия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: Введение в нейросети и машинное обучение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2526148" y="3975975"/>
            <a:ext cx="957810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ctr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Применение методов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: </a:t>
            </a:r>
            <a:r>
              <a:rPr lang="en-US" sz="32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Основы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32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пентеста</a:t>
            </a:r>
            <a:endParaRPr lang="en-US" sz="3200" dirty="0"/>
          </a:p>
        </p:txBody>
      </p:sp>
      <p:sp>
        <p:nvSpPr>
          <p:cNvPr id="9" name="Text 6"/>
          <p:cNvSpPr/>
          <p:nvPr/>
        </p:nvSpPr>
        <p:spPr>
          <a:xfrm>
            <a:off x="2526149" y="4774609"/>
            <a:ext cx="9578102" cy="35540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342900" indent="-342900" algn="ctr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Этапы и технологии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: Как обычно </a:t>
            </a:r>
            <a:r>
              <a:rPr lang="en-US" sz="32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проводят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32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?</a:t>
            </a:r>
            <a:endParaRPr lang="en-US" sz="32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7774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 2"/>
          <p:cNvSpPr/>
          <p:nvPr/>
        </p:nvSpPr>
        <p:spPr>
          <a:xfrm>
            <a:off x="2418143" y="3438046"/>
            <a:ext cx="10638637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Metasploit Frame work и нейросеть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2348389" y="4639867"/>
            <a:ext cx="993350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Metasploit Framework — это популярный инструмент для пентеста и эксплуатации уязвимостей. Совместно с нейросетями, он открывает новые возможности в области кибербезопасности.</a:t>
            </a:r>
            <a:endParaRPr lang="en-US" sz="2800" dirty="0"/>
          </a:p>
        </p:txBody>
      </p:sp>
      <p:sp>
        <p:nvSpPr>
          <p:cNvPr id="7" name="Text 4"/>
          <p:cNvSpPr/>
          <p:nvPr/>
        </p:nvSpPr>
        <p:spPr>
          <a:xfrm>
            <a:off x="2348389" y="6434733"/>
            <a:ext cx="993350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Новые технологии позволяют автоматизировать обнаружение атак и обработку разнообразных данных, что значительно повышает эффективность и скорость реагирования на угрозы.</a:t>
            </a:r>
            <a:endParaRPr lang="en-US" sz="28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5" name="Text 2"/>
          <p:cNvSpPr/>
          <p:nvPr/>
        </p:nvSpPr>
        <p:spPr>
          <a:xfrm>
            <a:off x="2076824" y="639603"/>
            <a:ext cx="12553576" cy="208311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Безопасность использования нейросетей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6497300" y="2061046"/>
            <a:ext cx="7122200" cy="10890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Прозрачность и объяснимость: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Важно обеспечить прозрачность и объяснимость алгоритмов для снижения рисков и повышения доверия. </a:t>
            </a:r>
            <a:r>
              <a:rPr lang="en-US" sz="1750" dirty="0">
                <a:solidFill>
                  <a:schemeClr val="bg1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👁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7" name="Text 4"/>
          <p:cNvSpPr/>
          <p:nvPr/>
        </p:nvSpPr>
        <p:spPr>
          <a:xfrm>
            <a:off x="6589941" y="4033778"/>
            <a:ext cx="7122200" cy="108906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Негативные воздействия: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Потенциальные негативные последствия, такие как ошибочное обвинение, требуют тщательной оценки рисков. </a:t>
            </a:r>
            <a:r>
              <a:rPr lang="en-US" sz="1750" dirty="0">
                <a:solidFill>
                  <a:schemeClr val="bg1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🛑</a:t>
            </a:r>
            <a:endParaRPr lang="en-US" sz="1750" dirty="0">
              <a:solidFill>
                <a:schemeClr val="bg1"/>
              </a:solidFill>
            </a:endParaRPr>
          </a:p>
        </p:txBody>
      </p:sp>
      <p:sp>
        <p:nvSpPr>
          <p:cNvPr id="8" name="Text 5"/>
          <p:cNvSpPr/>
          <p:nvPr/>
        </p:nvSpPr>
        <p:spPr>
          <a:xfrm>
            <a:off x="6589941" y="6006510"/>
            <a:ext cx="7122200" cy="7336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342900" indent="-342900" algn="l">
              <a:lnSpc>
                <a:spcPts val="2799"/>
              </a:lnSpc>
              <a:buSzPct val="100000"/>
              <a:buChar char="•"/>
            </a:pPr>
            <a:r>
              <a:rPr lang="en-US" sz="3200" b="1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Ответственность и нормативы:</a:t>
            </a:r>
            <a:r>
              <a:rPr lang="en-US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Необходимость установления ответственности системы и разработки правовых рамок. </a:t>
            </a:r>
            <a:r>
              <a:rPr lang="en-US" sz="1750" dirty="0">
                <a:solidFill>
                  <a:schemeClr val="bg1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📜</a:t>
            </a:r>
            <a:endParaRPr lang="en-US" sz="1750" dirty="0">
              <a:solidFill>
                <a:schemeClr val="bg1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6896D6-69AB-4510-8347-6F1977E504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695" y="2580260"/>
            <a:ext cx="5546551" cy="4159913"/>
          </a:xfrm>
          <a:prstGeom prst="round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5" name="Shape 2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>
              <a:alpha val="80000"/>
            </a:srgbClr>
          </a:solidFill>
          <a:ln/>
        </p:spPr>
      </p:sp>
      <p:sp>
        <p:nvSpPr>
          <p:cNvPr id="6" name="Text 3"/>
          <p:cNvSpPr/>
          <p:nvPr/>
        </p:nvSpPr>
        <p:spPr>
          <a:xfrm>
            <a:off x="3238737" y="1700570"/>
            <a:ext cx="8152805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Будущее аудита безопасности</a:t>
            </a:r>
            <a:endParaRPr lang="en-US" sz="4800" dirty="0"/>
          </a:p>
        </p:txBody>
      </p:sp>
      <p:sp>
        <p:nvSpPr>
          <p:cNvPr id="7" name="Text 4"/>
          <p:cNvSpPr/>
          <p:nvPr/>
        </p:nvSpPr>
        <p:spPr>
          <a:xfrm>
            <a:off x="2348387" y="3134008"/>
            <a:ext cx="993350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Анализ трендов в области кибербезопасности становится всё более важным в современном мире. С развитием технологий, аудит безопасности должен адаптироваться под новые вызовы и угрозы.</a:t>
            </a:r>
            <a:endParaRPr lang="en-US" sz="28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E2EE82-59FC-44F1-AC3C-CC2116ADBE07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348387" y="4930677"/>
            <a:ext cx="2194142" cy="219414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53CB367-00CE-4F08-8F29-2C59793C9090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5687767" y="4400377"/>
            <a:ext cx="3254741" cy="325474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8B30FF-4BEA-4481-ACDD-A592CC9FA64F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0087746" y="4934602"/>
            <a:ext cx="2425874" cy="2425874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">
            <a:extLst>
              <a:ext uri="{FF2B5EF4-FFF2-40B4-BE49-F238E27FC236}">
                <a16:creationId xmlns:a16="http://schemas.microsoft.com/office/drawing/2014/main" id="{E7628860-82C8-44C1-A414-5351838ED492}"/>
              </a:ext>
            </a:extLst>
          </p:cNvPr>
          <p:cNvSpPr/>
          <p:nvPr/>
        </p:nvSpPr>
        <p:spPr>
          <a:xfrm>
            <a:off x="-6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6" name="Text 3"/>
          <p:cNvSpPr/>
          <p:nvPr/>
        </p:nvSpPr>
        <p:spPr>
          <a:xfrm>
            <a:off x="2348389" y="693777"/>
            <a:ext cx="993350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Заключение: будущее нейросетей и машинного обучения в пентесте</a:t>
            </a:r>
            <a:endParaRPr lang="en-US" sz="4800" dirty="0"/>
          </a:p>
        </p:txBody>
      </p:sp>
      <p:sp>
        <p:nvSpPr>
          <p:cNvPr id="7" name="Text 4"/>
          <p:cNvSpPr/>
          <p:nvPr/>
        </p:nvSpPr>
        <p:spPr>
          <a:xfrm>
            <a:off x="2348388" y="2550669"/>
            <a:ext cx="993350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 будущем нейросети и машинное обучение будут играть ключевую роль в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сфере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</a:t>
            </a:r>
            <a:r>
              <a:rPr lang="ru-RU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инга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С развитием технологий, все больше уязвимостей будет обнаруживаться и анализироваться с использованием методов искусственного интеллекта. Это значительно ускорит процесс поиска и устранения уязвимостей, делая системы безопасности более надежными и эффективными.</a:t>
            </a:r>
            <a:endParaRPr lang="en-US" sz="2800" dirty="0"/>
          </a:p>
        </p:txBody>
      </p:sp>
      <p:sp>
        <p:nvSpPr>
          <p:cNvPr id="8" name="Text 5"/>
          <p:cNvSpPr/>
          <p:nvPr/>
        </p:nvSpPr>
        <p:spPr>
          <a:xfrm>
            <a:off x="2235499" y="4789586"/>
            <a:ext cx="9933503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2235498" y="6572832"/>
            <a:ext cx="9933503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endParaRPr lang="en-US" sz="175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ED6F09-484F-4313-A638-7445A10227B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4888331" y="5678090"/>
            <a:ext cx="1772356" cy="17723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5149725-F4BE-40BD-A002-B98E799B6F1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7969714" y="5686654"/>
            <a:ext cx="1772356" cy="177235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">
            <a:extLst>
              <a:ext uri="{FF2B5EF4-FFF2-40B4-BE49-F238E27FC236}">
                <a16:creationId xmlns:a16="http://schemas.microsoft.com/office/drawing/2014/main" id="{154DEDA7-22FF-4716-838E-669211255CDD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0F1881-DD64-46C8-A4CC-60FCF2CCDC9D}"/>
              </a:ext>
            </a:extLst>
          </p:cNvPr>
          <p:cNvSpPr txBox="1"/>
          <p:nvPr/>
        </p:nvSpPr>
        <p:spPr>
          <a:xfrm>
            <a:off x="1868311" y="1207612"/>
            <a:ext cx="10893778" cy="2251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Обучение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моделей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для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обнаружения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аномалий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и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прогнозирования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потенциальных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угроз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с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помощью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нейросетей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сделает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пентестирование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более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точным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и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масштабируемым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Однако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важно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учитывать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этические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аспекты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использования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машинного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обучения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в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кибербезопасности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и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принимать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меры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для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предотвращения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злоупотреблений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и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утечек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данных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2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2932D1F-7322-4518-B4C9-0809D048BCCC}"/>
              </a:ext>
            </a:extLst>
          </p:cNvPr>
          <p:cNvSpPr txBox="1"/>
          <p:nvPr/>
        </p:nvSpPr>
        <p:spPr>
          <a:xfrm>
            <a:off x="1868311" y="5488363"/>
            <a:ext cx="10295467" cy="1533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Будущее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нейросетей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и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машинного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обучения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в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пентестировании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обещает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внести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значительный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вклад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в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обеспечение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кибербезопасности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но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также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предъявляет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новые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вызовы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требующие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внимания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и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профессионального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8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подхода</a:t>
            </a: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28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1E1B52-5A74-4C7E-B7A3-102EFE1A62B0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144475" y="3785250"/>
            <a:ext cx="1377245" cy="137724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C098E6-6CA1-4689-867F-6341B7C989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7315200" y="3785250"/>
            <a:ext cx="1377245" cy="13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4391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1">
            <a:extLst>
              <a:ext uri="{FF2B5EF4-FFF2-40B4-BE49-F238E27FC236}">
                <a16:creationId xmlns:a16="http://schemas.microsoft.com/office/drawing/2014/main" id="{25B1C004-F55D-43D8-9074-1A2679D9147D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7E056A-01EE-4155-9576-778E20AE49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7276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2">
            <a:extLst>
              <a:ext uri="{FF2B5EF4-FFF2-40B4-BE49-F238E27FC236}">
                <a16:creationId xmlns:a16="http://schemas.microsoft.com/office/drawing/2014/main" id="{9071ED17-0B45-44CA-AE78-753BF1064A22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>
              <a:alpha val="80000"/>
            </a:srgbClr>
          </a:solidFill>
          <a:ln/>
        </p:spPr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6ACA533D-23BB-4431-BCD9-30F619383CB3}"/>
              </a:ext>
            </a:extLst>
          </p:cNvPr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>
              <a:alpha val="80000"/>
            </a:srgbClr>
          </a:solidFill>
          <a:ln/>
        </p:spPr>
        <p:txBody>
          <a:bodyPr/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60567F-3320-41EB-9B9B-961B36DADBD2}"/>
              </a:ext>
            </a:extLst>
          </p:cNvPr>
          <p:cNvSpPr txBox="1"/>
          <p:nvPr/>
        </p:nvSpPr>
        <p:spPr>
          <a:xfrm>
            <a:off x="0" y="898149"/>
            <a:ext cx="9691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chemeClr val="bg1"/>
                </a:solidFill>
              </a:rPr>
              <a:t>Искусственный интеллект </a:t>
            </a:r>
          </a:p>
          <a:p>
            <a:pPr algn="ctr"/>
            <a:r>
              <a:rPr lang="ru-RU" sz="4800" dirty="0">
                <a:solidFill>
                  <a:schemeClr val="bg1"/>
                </a:solidFill>
              </a:rPr>
              <a:t>в аудите безопасности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D0DC73E-CD35-402E-A84D-F04355358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1577" y="628878"/>
            <a:ext cx="4352422" cy="6971843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01F73D7-2ABC-480E-BA20-4972B26BD83B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46303" y="3189504"/>
            <a:ext cx="1439467" cy="143946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B48FA47-540A-42DD-8FCF-22A1E373C53D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5300331" y="3168233"/>
            <a:ext cx="1439468" cy="143946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3221F89-7059-400E-9B88-6C60D814D9E5}"/>
              </a:ext>
            </a:extLst>
          </p:cNvPr>
          <p:cNvSpPr txBox="1"/>
          <p:nvPr/>
        </p:nvSpPr>
        <p:spPr>
          <a:xfrm>
            <a:off x="3391786" y="611372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B1C63FC-5297-438B-A508-FAA9773AC698}"/>
              </a:ext>
            </a:extLst>
          </p:cNvPr>
          <p:cNvSpPr txBox="1"/>
          <p:nvPr/>
        </p:nvSpPr>
        <p:spPr>
          <a:xfrm>
            <a:off x="2962779" y="6952140"/>
            <a:ext cx="4352421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Выполнили работу студенты группы М-14 Математического факультета Шалин Глеб, </a:t>
            </a:r>
            <a:r>
              <a:rPr lang="ru-RU" sz="2000" dirty="0" err="1">
                <a:solidFill>
                  <a:schemeClr val="bg1"/>
                </a:solidFill>
              </a:rPr>
              <a:t>Литышев</a:t>
            </a:r>
            <a:r>
              <a:rPr lang="ru-RU" sz="2000" dirty="0">
                <a:solidFill>
                  <a:schemeClr val="bg1"/>
                </a:solidFill>
              </a:rPr>
              <a:t> Александр</a:t>
            </a:r>
          </a:p>
        </p:txBody>
      </p:sp>
    </p:spTree>
    <p:extLst>
      <p:ext uri="{BB962C8B-B14F-4D97-AF65-F5344CB8AC3E}">
        <p14:creationId xmlns:p14="http://schemas.microsoft.com/office/powerpoint/2010/main" val="30014541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29820"/>
            <a:ext cx="14630400" cy="8229600"/>
          </a:xfrm>
          <a:prstGeom prst="rect">
            <a:avLst/>
          </a:prstGeom>
          <a:solidFill>
            <a:srgbClr val="100C35"/>
          </a:solidFill>
          <a:ln>
            <a:solidFill>
              <a:schemeClr val="tx1"/>
            </a:soli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5" name="Text 2"/>
          <p:cNvSpPr/>
          <p:nvPr/>
        </p:nvSpPr>
        <p:spPr>
          <a:xfrm>
            <a:off x="6319599" y="1035248"/>
            <a:ext cx="7477601" cy="166639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6561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Введение в нейросети и машинное обучение</a:t>
            </a:r>
            <a:endParaRPr lang="en-US" sz="4800" dirty="0"/>
          </a:p>
        </p:txBody>
      </p:sp>
      <p:sp>
        <p:nvSpPr>
          <p:cNvPr id="6" name="Text 3"/>
          <p:cNvSpPr/>
          <p:nvPr/>
        </p:nvSpPr>
        <p:spPr>
          <a:xfrm>
            <a:off x="6319599" y="3034903"/>
            <a:ext cx="7477601" cy="2132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Нейросети и машинное обучение играют важную роль в области пентестирования, предоставляя возможности для автоматизации и оптимизации процессов. Нейронные сети позволяют выявлять аномалии в сетевом трафике, алгоритмы машинного обучения используются для анализа больших объемов данных и выявления потенциальных уязвимостей.</a:t>
            </a:r>
            <a:endParaRPr lang="en-US" sz="2000" dirty="0"/>
          </a:p>
        </p:txBody>
      </p:sp>
      <p:sp>
        <p:nvSpPr>
          <p:cNvPr id="7" name="Text 4"/>
          <p:cNvSpPr/>
          <p:nvPr/>
        </p:nvSpPr>
        <p:spPr>
          <a:xfrm>
            <a:off x="6319599" y="5417225"/>
            <a:ext cx="7477601" cy="1777008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0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Это введение представляет собой обзор основных принципов и технологий, используемых в нейросетях и машинном обучении для целей пентестирования. Мы рассмотрим ключевые методы и инструменты, а также обсудим их потенциальные применения и ограничения в данной области.</a:t>
            </a:r>
            <a:endParaRPr lang="en-US" sz="20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2342C26-4606-4EFA-BD52-A8D344F9D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16" y="664464"/>
            <a:ext cx="4608576" cy="6900672"/>
          </a:xfrm>
          <a:prstGeom prst="roundRect">
            <a:avLst/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4" name="Text 2"/>
          <p:cNvSpPr/>
          <p:nvPr/>
        </p:nvSpPr>
        <p:spPr>
          <a:xfrm>
            <a:off x="3581339" y="1075619"/>
            <a:ext cx="9933503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Что такое нейросеть и как их создают?</a:t>
            </a:r>
            <a:endParaRPr lang="en-US" sz="4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960" y="3549372"/>
            <a:ext cx="444341" cy="444341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348389" y="4235887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Нейросеть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2348389" y="4716303"/>
            <a:ext cx="3192440" cy="3001667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Нейросеть — это вычислительная система, построенная по принципу функционирования человеческого мозга.</a:t>
            </a:r>
            <a:endParaRPr lang="en-US" sz="28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6888" y="3586362"/>
            <a:ext cx="444341" cy="444341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5770601" y="4235887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Создание</a:t>
            </a:r>
            <a:endParaRPr lang="en-US" sz="3200" dirty="0"/>
          </a:p>
        </p:txBody>
      </p:sp>
      <p:sp>
        <p:nvSpPr>
          <p:cNvPr id="10" name="Text 6"/>
          <p:cNvSpPr/>
          <p:nvPr/>
        </p:nvSpPr>
        <p:spPr>
          <a:xfrm>
            <a:off x="5770601" y="4716304"/>
            <a:ext cx="3192439" cy="30016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Нейросети создаются путем программирования и обучения моделей, используя большие объемы данных.</a:t>
            </a:r>
            <a:endParaRPr lang="en-US" sz="2800" dirty="0"/>
          </a:p>
        </p:txBody>
      </p:sp>
      <p:pic>
        <p:nvPicPr>
          <p:cNvPr id="11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2816" y="3603695"/>
            <a:ext cx="444341" cy="444341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9192816" y="4235887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Обучение</a:t>
            </a:r>
            <a:endParaRPr lang="en-US" sz="3200" dirty="0"/>
          </a:p>
        </p:txBody>
      </p:sp>
      <p:sp>
        <p:nvSpPr>
          <p:cNvPr id="13" name="Text 8"/>
          <p:cNvSpPr/>
          <p:nvPr/>
        </p:nvSpPr>
        <p:spPr>
          <a:xfrm>
            <a:off x="9192816" y="4716303"/>
            <a:ext cx="3358413" cy="326292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Процесс обучения нейросети включает множество итераций для настройки параметров и улучшения точности.</a:t>
            </a:r>
            <a:endParaRPr lang="en-US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4" name="Text 2"/>
          <p:cNvSpPr/>
          <p:nvPr/>
        </p:nvSpPr>
        <p:spPr>
          <a:xfrm>
            <a:off x="3335893" y="829388"/>
            <a:ext cx="7958614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Нейросети и их возможности</a:t>
            </a:r>
            <a:endParaRPr lang="en-US" sz="4800" dirty="0"/>
          </a:p>
        </p:txBody>
      </p:sp>
      <p:sp>
        <p:nvSpPr>
          <p:cNvPr id="6" name="Text 4"/>
          <p:cNvSpPr/>
          <p:nvPr/>
        </p:nvSpPr>
        <p:spPr>
          <a:xfrm>
            <a:off x="1547439" y="2050284"/>
            <a:ext cx="4816196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Обнаружение уязвимостей</a:t>
            </a:r>
            <a:endParaRPr lang="en-US" sz="3200" dirty="0"/>
          </a:p>
        </p:txBody>
      </p:sp>
      <p:sp>
        <p:nvSpPr>
          <p:cNvPr id="7" name="Text 5"/>
          <p:cNvSpPr/>
          <p:nvPr/>
        </p:nvSpPr>
        <p:spPr>
          <a:xfrm>
            <a:off x="2047535" y="2649526"/>
            <a:ext cx="441138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Применение нейросетей в обнаружении уязвимостей помогает выявлять скрытые угрозы.</a:t>
            </a:r>
            <a:endParaRPr lang="en-US" sz="2800" dirty="0"/>
          </a:p>
        </p:txBody>
      </p:sp>
      <p:sp>
        <p:nvSpPr>
          <p:cNvPr id="8" name="Shape 6"/>
          <p:cNvSpPr/>
          <p:nvPr/>
        </p:nvSpPr>
        <p:spPr>
          <a:xfrm>
            <a:off x="8231354" y="1967119"/>
            <a:ext cx="5228315" cy="2431018"/>
          </a:xfrm>
          <a:prstGeom prst="roundRect">
            <a:avLst>
              <a:gd name="adj" fmla="val 3348"/>
            </a:avLst>
          </a:prstGeom>
          <a:solidFill>
            <a:srgbClr val="221D4C"/>
          </a:solidFill>
          <a:ln/>
        </p:spPr>
      </p:sp>
      <p:sp>
        <p:nvSpPr>
          <p:cNvPr id="9" name="Text 7"/>
          <p:cNvSpPr/>
          <p:nvPr/>
        </p:nvSpPr>
        <p:spPr>
          <a:xfrm>
            <a:off x="9456766" y="2124908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Анализ трафика</a:t>
            </a:r>
            <a:endParaRPr lang="en-US" sz="3200" dirty="0"/>
          </a:p>
        </p:txBody>
      </p:sp>
      <p:sp>
        <p:nvSpPr>
          <p:cNvPr id="10" name="Text 8"/>
          <p:cNvSpPr/>
          <p:nvPr/>
        </p:nvSpPr>
        <p:spPr>
          <a:xfrm>
            <a:off x="8764874" y="2561584"/>
            <a:ext cx="4411385" cy="106620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ctr">
              <a:lnSpc>
                <a:spcPts val="2799"/>
              </a:lnSpc>
              <a:buNone/>
            </a:pP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Использование машинного обучения для анализа трафика повышает эффективность мониторинга сетей.</a:t>
            </a:r>
            <a:endParaRPr lang="en-US" sz="2600" dirty="0"/>
          </a:p>
        </p:txBody>
      </p:sp>
      <p:sp>
        <p:nvSpPr>
          <p:cNvPr id="12" name="Text 10"/>
          <p:cNvSpPr/>
          <p:nvPr/>
        </p:nvSpPr>
        <p:spPr>
          <a:xfrm>
            <a:off x="2435721" y="5530449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Обучение моделей</a:t>
            </a:r>
            <a:endParaRPr lang="en-US" sz="3200" dirty="0"/>
          </a:p>
        </p:txBody>
      </p:sp>
      <p:sp>
        <p:nvSpPr>
          <p:cNvPr id="13" name="Text 11"/>
          <p:cNvSpPr/>
          <p:nvPr/>
        </p:nvSpPr>
        <p:spPr>
          <a:xfrm>
            <a:off x="2047536" y="6211548"/>
            <a:ext cx="4411385" cy="151054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Обучение моделей для обнаружения аномалий позволит выявлять нестандартные ситуации.</a:t>
            </a:r>
            <a:endParaRPr lang="en-US" sz="2800" dirty="0"/>
          </a:p>
        </p:txBody>
      </p:sp>
      <p:sp>
        <p:nvSpPr>
          <p:cNvPr id="15" name="Text 13"/>
          <p:cNvSpPr/>
          <p:nvPr/>
        </p:nvSpPr>
        <p:spPr>
          <a:xfrm>
            <a:off x="8515472" y="5283875"/>
            <a:ext cx="3210758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Потенциальные угрозы</a:t>
            </a:r>
            <a:endParaRPr lang="en-US" sz="3200" dirty="0"/>
          </a:p>
        </p:txBody>
      </p:sp>
      <p:sp>
        <p:nvSpPr>
          <p:cNvPr id="17" name="Shape 6">
            <a:extLst>
              <a:ext uri="{FF2B5EF4-FFF2-40B4-BE49-F238E27FC236}">
                <a16:creationId xmlns:a16="http://schemas.microsoft.com/office/drawing/2014/main" id="{F65A0543-3695-46BD-A61C-DC6904A963C4}"/>
              </a:ext>
            </a:extLst>
          </p:cNvPr>
          <p:cNvSpPr/>
          <p:nvPr/>
        </p:nvSpPr>
        <p:spPr>
          <a:xfrm>
            <a:off x="1341378" y="5283875"/>
            <a:ext cx="5228315" cy="2431018"/>
          </a:xfrm>
          <a:prstGeom prst="roundRect">
            <a:avLst>
              <a:gd name="adj" fmla="val 3348"/>
            </a:avLst>
          </a:prstGeom>
          <a:solidFill>
            <a:srgbClr val="221D4C"/>
          </a:solidFill>
          <a:ln/>
        </p:spPr>
        <p:txBody>
          <a:bodyPr/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Обучение моделей</a:t>
            </a:r>
          </a:p>
          <a:p>
            <a:pPr algn="ctr"/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Обучение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моделей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для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обнаружения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аномалий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позволит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выявлять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нестандартные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ситуации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2600" dirty="0"/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8" name="Shape 6">
            <a:extLst>
              <a:ext uri="{FF2B5EF4-FFF2-40B4-BE49-F238E27FC236}">
                <a16:creationId xmlns:a16="http://schemas.microsoft.com/office/drawing/2014/main" id="{F949F764-E871-4776-BE8F-4C15FC2EF40A}"/>
              </a:ext>
            </a:extLst>
          </p:cNvPr>
          <p:cNvSpPr/>
          <p:nvPr/>
        </p:nvSpPr>
        <p:spPr>
          <a:xfrm>
            <a:off x="1341379" y="1967119"/>
            <a:ext cx="5228315" cy="2431018"/>
          </a:xfrm>
          <a:prstGeom prst="roundRect">
            <a:avLst>
              <a:gd name="adj" fmla="val 3348"/>
            </a:avLst>
          </a:prstGeom>
          <a:solidFill>
            <a:srgbClr val="221D4C"/>
          </a:solidFill>
          <a:ln/>
        </p:spPr>
        <p:txBody>
          <a:bodyPr/>
          <a:lstStyle/>
          <a:p>
            <a:pPr algn="ctr"/>
            <a:r>
              <a:rPr lang="ru-RU" sz="3200" dirty="0">
                <a:solidFill>
                  <a:schemeClr val="bg1"/>
                </a:solidFill>
              </a:rPr>
              <a:t>Обнаружение уязвимостей</a:t>
            </a:r>
          </a:p>
          <a:p>
            <a:pPr algn="ctr"/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Применение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нейросетей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в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обнаружении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уязвимостей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помогает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выявлять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скрытые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угрозы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2600" dirty="0"/>
          </a:p>
          <a:p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9" name="Shape 6">
            <a:extLst>
              <a:ext uri="{FF2B5EF4-FFF2-40B4-BE49-F238E27FC236}">
                <a16:creationId xmlns:a16="http://schemas.microsoft.com/office/drawing/2014/main" id="{20B15182-E7DA-4138-9DB8-BCF9C27B08DF}"/>
              </a:ext>
            </a:extLst>
          </p:cNvPr>
          <p:cNvSpPr/>
          <p:nvPr/>
        </p:nvSpPr>
        <p:spPr>
          <a:xfrm>
            <a:off x="8231354" y="5283845"/>
            <a:ext cx="5228315" cy="2431018"/>
          </a:xfrm>
          <a:prstGeom prst="roundRect">
            <a:avLst>
              <a:gd name="adj" fmla="val 3348"/>
            </a:avLst>
          </a:prstGeom>
          <a:solidFill>
            <a:srgbClr val="221D4C"/>
          </a:solidFill>
          <a:ln/>
        </p:spPr>
        <p:txBody>
          <a:bodyPr/>
          <a:lstStyle/>
          <a:p>
            <a:pPr algn="ctr"/>
            <a:r>
              <a:rPr lang="ru-RU" sz="3200" dirty="0">
                <a:solidFill>
                  <a:schemeClr val="bg1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Потенциальные угрозы</a:t>
            </a:r>
          </a:p>
          <a:p>
            <a:pPr algn="ctr"/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Прогнозирование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потенциальных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угроз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с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помощью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нейросетей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обеспечивает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предупреждение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о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возможных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6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атаках</a:t>
            </a:r>
            <a:r>
              <a:rPr lang="en-US" sz="26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2600" dirty="0"/>
          </a:p>
          <a:p>
            <a:endParaRPr lang="ru-RU" dirty="0"/>
          </a:p>
        </p:txBody>
      </p:sp>
      <p:pic>
        <p:nvPicPr>
          <p:cNvPr id="2050" name="Picture 2" descr="Карта разума ">
            <a:extLst>
              <a:ext uri="{FF2B5EF4-FFF2-40B4-BE49-F238E27FC236}">
                <a16:creationId xmlns:a16="http://schemas.microsoft.com/office/drawing/2014/main" id="{0451E75B-4814-4428-86BD-830BEC3BE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923" y="4267080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4" name="Text 2"/>
          <p:cNvSpPr/>
          <p:nvPr/>
        </p:nvSpPr>
        <p:spPr>
          <a:xfrm>
            <a:off x="1594268" y="587573"/>
            <a:ext cx="11762141" cy="83308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25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TensorFlow и keras в машинном обучении</a:t>
            </a:r>
            <a:endParaRPr lang="en-US" sz="4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10" y="1681830"/>
            <a:ext cx="4616291" cy="285297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 3"/>
          <p:cNvSpPr/>
          <p:nvPr/>
        </p:nvSpPr>
        <p:spPr>
          <a:xfrm>
            <a:off x="1987809" y="4821550"/>
            <a:ext cx="2671048" cy="3337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29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Обучение моделей</a:t>
            </a:r>
            <a:endParaRPr lang="en-US" sz="3200" dirty="0"/>
          </a:p>
        </p:txBody>
      </p:sp>
      <p:sp>
        <p:nvSpPr>
          <p:cNvPr id="7" name="Text 4"/>
          <p:cNvSpPr/>
          <p:nvPr/>
        </p:nvSpPr>
        <p:spPr>
          <a:xfrm>
            <a:off x="1987809" y="5326583"/>
            <a:ext cx="4616291" cy="136779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92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Tensor Flow и Keras используются для обучения сложных нейронных сетей, современные технологии глубокого обучения.</a:t>
            </a:r>
            <a:endParaRPr lang="en-US" sz="28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9045" y="1670885"/>
            <a:ext cx="4616410" cy="285309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 5"/>
          <p:cNvSpPr/>
          <p:nvPr/>
        </p:nvSpPr>
        <p:spPr>
          <a:xfrm>
            <a:off x="8387686" y="4817806"/>
            <a:ext cx="2671048" cy="33373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l">
              <a:lnSpc>
                <a:spcPts val="2629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Прогнозирование</a:t>
            </a:r>
            <a:endParaRPr lang="en-US" sz="3200" dirty="0"/>
          </a:p>
        </p:txBody>
      </p:sp>
      <p:sp>
        <p:nvSpPr>
          <p:cNvPr id="10" name="Text 6"/>
          <p:cNvSpPr/>
          <p:nvPr/>
        </p:nvSpPr>
        <p:spPr>
          <a:xfrm>
            <a:off x="8387686" y="5326583"/>
            <a:ext cx="4616410" cy="285309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 algn="l">
              <a:lnSpc>
                <a:spcPts val="2692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 помощью TensorFlow и Keras производится прогнозирование по сложным аналитическим данным с использованием передовых алгоритмов машинного обучения.</a:t>
            </a:r>
            <a:endParaRPr lang="en-US" sz="28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63726" y="530122"/>
            <a:ext cx="3186380" cy="7169355"/>
          </a:xfrm>
          <a:prstGeom prst="roundRect">
            <a:avLst/>
          </a:prstGeom>
          <a:ln>
            <a:solidFill>
              <a:schemeClr val="bg1"/>
            </a:solidFill>
          </a:ln>
        </p:spPr>
      </p:pic>
      <p:sp>
        <p:nvSpPr>
          <p:cNvPr id="5" name="Text 2"/>
          <p:cNvSpPr/>
          <p:nvPr/>
        </p:nvSpPr>
        <p:spPr>
          <a:xfrm>
            <a:off x="3208734" y="877312"/>
            <a:ext cx="5554980" cy="69437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Что </a:t>
            </a: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такое</a:t>
            </a: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пентест</a:t>
            </a: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?</a:t>
            </a:r>
            <a:endParaRPr lang="en-US" sz="4800" dirty="0"/>
          </a:p>
        </p:txBody>
      </p:sp>
      <p:sp>
        <p:nvSpPr>
          <p:cNvPr id="6" name="Shape 3"/>
          <p:cNvSpPr/>
          <p:nvPr/>
        </p:nvSpPr>
        <p:spPr>
          <a:xfrm>
            <a:off x="833478" y="2296329"/>
            <a:ext cx="388739" cy="388739"/>
          </a:xfrm>
          <a:prstGeom prst="roundRect">
            <a:avLst>
              <a:gd name="adj" fmla="val 17148"/>
            </a:avLst>
          </a:prstGeom>
          <a:solidFill>
            <a:srgbClr val="221D4C"/>
          </a:solidFill>
          <a:ln/>
        </p:spPr>
      </p:sp>
      <p:sp>
        <p:nvSpPr>
          <p:cNvPr id="7" name="Text 4"/>
          <p:cNvSpPr/>
          <p:nvPr/>
        </p:nvSpPr>
        <p:spPr>
          <a:xfrm>
            <a:off x="1432438" y="2337882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Понятие</a:t>
            </a:r>
            <a:endParaRPr lang="en-US" sz="3200" dirty="0"/>
          </a:p>
        </p:txBody>
      </p:sp>
      <p:sp>
        <p:nvSpPr>
          <p:cNvPr id="8" name="Text 5"/>
          <p:cNvSpPr/>
          <p:nvPr/>
        </p:nvSpPr>
        <p:spPr>
          <a:xfrm>
            <a:off x="1388269" y="2909560"/>
            <a:ext cx="393120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 (или penetration testing) - это контролируемая атака на информационную систему с целью выявления уязвимостей.</a:t>
            </a:r>
            <a:endParaRPr lang="en-US" sz="2800" dirty="0"/>
          </a:p>
        </p:txBody>
      </p:sp>
      <p:sp>
        <p:nvSpPr>
          <p:cNvPr id="9" name="Shape 6"/>
          <p:cNvSpPr/>
          <p:nvPr/>
        </p:nvSpPr>
        <p:spPr>
          <a:xfrm>
            <a:off x="5585814" y="2337882"/>
            <a:ext cx="388739" cy="388739"/>
          </a:xfrm>
          <a:prstGeom prst="roundRect">
            <a:avLst>
              <a:gd name="adj" fmla="val 17148"/>
            </a:avLst>
          </a:prstGeom>
          <a:solidFill>
            <a:srgbClr val="221D4C"/>
          </a:solidFill>
          <a:ln/>
        </p:spPr>
      </p:sp>
      <p:sp>
        <p:nvSpPr>
          <p:cNvPr id="10" name="Text 7"/>
          <p:cNvSpPr/>
          <p:nvPr/>
        </p:nvSpPr>
        <p:spPr>
          <a:xfrm>
            <a:off x="6208395" y="2337882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Цели</a:t>
            </a:r>
            <a:endParaRPr lang="en-US" sz="3200" dirty="0"/>
          </a:p>
        </p:txBody>
      </p:sp>
      <p:sp>
        <p:nvSpPr>
          <p:cNvPr id="11" name="Text 8"/>
          <p:cNvSpPr/>
          <p:nvPr/>
        </p:nvSpPr>
        <p:spPr>
          <a:xfrm>
            <a:off x="6208395" y="2909560"/>
            <a:ext cx="3931206" cy="14216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Основная цель - обнаружение слабых мест в системе для последующего устранения и обеспечения защиты данных.</a:t>
            </a:r>
            <a:endParaRPr lang="en-US" sz="2800" dirty="0"/>
          </a:p>
        </p:txBody>
      </p:sp>
      <p:sp>
        <p:nvSpPr>
          <p:cNvPr id="12" name="Shape 9"/>
          <p:cNvSpPr/>
          <p:nvPr/>
        </p:nvSpPr>
        <p:spPr>
          <a:xfrm>
            <a:off x="833199" y="5825371"/>
            <a:ext cx="388739" cy="388739"/>
          </a:xfrm>
          <a:prstGeom prst="roundRect">
            <a:avLst>
              <a:gd name="adj" fmla="val 17148"/>
            </a:avLst>
          </a:prstGeom>
          <a:solidFill>
            <a:srgbClr val="221D4C"/>
          </a:solidFill>
          <a:ln/>
        </p:spPr>
      </p:sp>
      <p:sp>
        <p:nvSpPr>
          <p:cNvPr id="13" name="Text 10"/>
          <p:cNvSpPr/>
          <p:nvPr/>
        </p:nvSpPr>
        <p:spPr>
          <a:xfrm>
            <a:off x="1432438" y="5825371"/>
            <a:ext cx="277749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>
              <a:lnSpc>
                <a:spcPts val="2734"/>
              </a:lnSpc>
              <a:buNone/>
            </a:pPr>
            <a:r>
              <a:rPr lang="en-US" sz="32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Методы</a:t>
            </a:r>
            <a:endParaRPr lang="en-US" sz="3200" dirty="0"/>
          </a:p>
        </p:txBody>
      </p:sp>
      <p:sp>
        <p:nvSpPr>
          <p:cNvPr id="14" name="Text 11"/>
          <p:cNvSpPr/>
          <p:nvPr/>
        </p:nvSpPr>
        <p:spPr>
          <a:xfrm>
            <a:off x="1432438" y="6397049"/>
            <a:ext cx="8695492" cy="71080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2799"/>
              </a:lnSpc>
              <a:buNone/>
            </a:pPr>
            <a:r>
              <a:rPr lang="en-US" sz="28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Методы включают в себя сканирование, анализ, эксплуатацию и отчётность об обнаруженных уязвимостях.</a:t>
            </a:r>
            <a:endParaRPr lang="en-US" sz="28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4" name="Text 2"/>
          <p:cNvSpPr/>
          <p:nvPr/>
        </p:nvSpPr>
        <p:spPr>
          <a:xfrm>
            <a:off x="4204275" y="802719"/>
            <a:ext cx="11972729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marL="0" indent="0">
              <a:lnSpc>
                <a:spcPts val="5468"/>
              </a:lnSpc>
              <a:buNone/>
            </a:pP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Утилиты </a:t>
            </a: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для</a:t>
            </a: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пентест</a:t>
            </a:r>
            <a:r>
              <a:rPr lang="ru-RU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а</a:t>
            </a:r>
            <a:endParaRPr lang="en-US" sz="48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213" y="2579356"/>
            <a:ext cx="4800124" cy="29666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Text 3"/>
          <p:cNvSpPr/>
          <p:nvPr/>
        </p:nvSpPr>
        <p:spPr>
          <a:xfrm>
            <a:off x="2215457" y="5864544"/>
            <a:ext cx="3711773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Программы и инструменты</a:t>
            </a:r>
            <a:endParaRPr lang="en-US" sz="2800" dirty="0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6065" y="2579356"/>
            <a:ext cx="4800124" cy="29666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9" name="Text 5"/>
          <p:cNvSpPr/>
          <p:nvPr/>
        </p:nvSpPr>
        <p:spPr>
          <a:xfrm>
            <a:off x="8142687" y="5864544"/>
            <a:ext cx="4566880" cy="34718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2734"/>
              </a:lnSpc>
              <a:buNone/>
            </a:pPr>
            <a:r>
              <a:rPr lang="en-US" sz="2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Кибербезопасность и уязвимости</a:t>
            </a:r>
            <a:endParaRPr lang="en-US" sz="28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271C4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100C35"/>
          </a:solidFill>
          <a:ln/>
        </p:spPr>
      </p:sp>
      <p:sp>
        <p:nvSpPr>
          <p:cNvPr id="5" name="Text 2"/>
          <p:cNvSpPr/>
          <p:nvPr/>
        </p:nvSpPr>
        <p:spPr>
          <a:xfrm>
            <a:off x="5289768" y="887173"/>
            <a:ext cx="4050863" cy="50625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marL="0" indent="0" algn="ctr">
              <a:lnSpc>
                <a:spcPts val="3987"/>
              </a:lnSpc>
              <a:buNone/>
            </a:pP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Основы</a:t>
            </a:r>
            <a:r>
              <a:rPr lang="en-US" sz="4800" dirty="0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 </a:t>
            </a:r>
            <a:r>
              <a:rPr lang="en-US" sz="4800" dirty="0" err="1">
                <a:solidFill>
                  <a:srgbClr val="FFFFFF"/>
                </a:solidFill>
                <a:latin typeface="Kanit" pitchFamily="34" charset="0"/>
                <a:ea typeface="Kanit" pitchFamily="34" charset="-122"/>
                <a:cs typeface="Kanit" pitchFamily="34" charset="-120"/>
              </a:rPr>
              <a:t>пентеста</a:t>
            </a:r>
            <a:endParaRPr lang="en-US" sz="4800" dirty="0"/>
          </a:p>
        </p:txBody>
      </p:sp>
      <p:sp>
        <p:nvSpPr>
          <p:cNvPr id="6" name="Shape 3"/>
          <p:cNvSpPr/>
          <p:nvPr/>
        </p:nvSpPr>
        <p:spPr>
          <a:xfrm>
            <a:off x="888678" y="2041451"/>
            <a:ext cx="4173349" cy="5300976"/>
          </a:xfrm>
          <a:prstGeom prst="roundRect">
            <a:avLst>
              <a:gd name="adj" fmla="val 2107"/>
            </a:avLst>
          </a:prstGeom>
          <a:solidFill>
            <a:srgbClr val="221D4C"/>
          </a:solidFill>
          <a:ln/>
        </p:spPr>
        <p:txBody>
          <a:bodyPr/>
          <a:lstStyle/>
          <a:p>
            <a:pPr algn="ctr"/>
            <a:r>
              <a:rPr lang="ru-RU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Цель проведения.</a:t>
            </a:r>
            <a:endParaRPr lang="en-US" sz="3200" dirty="0">
              <a:solidFill>
                <a:srgbClr val="D9E1FF"/>
              </a:solidFill>
              <a:latin typeface="Martel Sans" pitchFamily="34" charset="0"/>
              <a:ea typeface="Martel Sans" pitchFamily="34" charset="-122"/>
              <a:cs typeface="Martel Sans" pitchFamily="34" charset="-120"/>
            </a:endParaRPr>
          </a:p>
          <a:p>
            <a:pPr algn="ctr"/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Проведение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пентеста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имеет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целью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идентификацию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и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анализ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уязвимостей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в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системе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сети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или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приложении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Основная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задача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заключается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в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поиске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слабых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мест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которые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могут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быть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использованы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злоумышленниками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для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несанкционированного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доступа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или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атак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2400" dirty="0"/>
          </a:p>
          <a:p>
            <a:endParaRPr lang="ru-RU" dirty="0"/>
          </a:p>
        </p:txBody>
      </p:sp>
      <p:sp>
        <p:nvSpPr>
          <p:cNvPr id="18" name="Shape 3">
            <a:extLst>
              <a:ext uri="{FF2B5EF4-FFF2-40B4-BE49-F238E27FC236}">
                <a16:creationId xmlns:a16="http://schemas.microsoft.com/office/drawing/2014/main" id="{A71F1862-8E6F-4FFC-A5AB-94B3A6D9D4C7}"/>
              </a:ext>
            </a:extLst>
          </p:cNvPr>
          <p:cNvSpPr/>
          <p:nvPr/>
        </p:nvSpPr>
        <p:spPr>
          <a:xfrm>
            <a:off x="5487021" y="2041451"/>
            <a:ext cx="4173349" cy="5300976"/>
          </a:xfrm>
          <a:prstGeom prst="roundRect">
            <a:avLst>
              <a:gd name="adj" fmla="val 2107"/>
            </a:avLst>
          </a:prstGeom>
          <a:solidFill>
            <a:srgbClr val="221D4C"/>
          </a:solidFill>
          <a:ln/>
        </p:spPr>
        <p:txBody>
          <a:bodyPr/>
          <a:lstStyle/>
          <a:p>
            <a:pPr algn="ctr"/>
            <a:r>
              <a:rPr lang="ru-RU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Типы </a:t>
            </a:r>
            <a:r>
              <a:rPr lang="ru-RU" sz="32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пентеста</a:t>
            </a:r>
            <a:r>
              <a:rPr lang="ru-RU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3200" dirty="0">
              <a:solidFill>
                <a:srgbClr val="D9E1FF"/>
              </a:solidFill>
              <a:latin typeface="Martel Sans" pitchFamily="34" charset="0"/>
              <a:ea typeface="Martel Sans" pitchFamily="34" charset="-122"/>
              <a:cs typeface="Martel Sans" pitchFamily="34" charset="-120"/>
            </a:endParaRPr>
          </a:p>
          <a:p>
            <a:pPr algn="ctr"/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Существуют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различные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типы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пентестов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включая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внутренние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внешние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и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комбинированные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Внутренний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проводится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внутри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организации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в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то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время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как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внешний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имитирует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атаки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извне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Комбинированный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сочетает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эти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стратегии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2400" dirty="0"/>
          </a:p>
          <a:p>
            <a:endParaRPr lang="ru-RU" dirty="0"/>
          </a:p>
        </p:txBody>
      </p:sp>
      <p:sp>
        <p:nvSpPr>
          <p:cNvPr id="19" name="Shape 3">
            <a:extLst>
              <a:ext uri="{FF2B5EF4-FFF2-40B4-BE49-F238E27FC236}">
                <a16:creationId xmlns:a16="http://schemas.microsoft.com/office/drawing/2014/main" id="{04560837-2624-47D6-92EF-B474C71F5E97}"/>
              </a:ext>
            </a:extLst>
          </p:cNvPr>
          <p:cNvSpPr/>
          <p:nvPr/>
        </p:nvSpPr>
        <p:spPr>
          <a:xfrm>
            <a:off x="10085364" y="2044995"/>
            <a:ext cx="4173349" cy="5300976"/>
          </a:xfrm>
          <a:prstGeom prst="roundRect">
            <a:avLst>
              <a:gd name="adj" fmla="val 2107"/>
            </a:avLst>
          </a:prstGeom>
          <a:solidFill>
            <a:srgbClr val="221D4C"/>
          </a:solidFill>
          <a:ln/>
        </p:spPr>
        <p:txBody>
          <a:bodyPr/>
          <a:lstStyle/>
          <a:p>
            <a:pPr algn="ctr"/>
            <a:r>
              <a:rPr lang="ru-RU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Этапы </a:t>
            </a:r>
            <a:r>
              <a:rPr lang="ru-RU" sz="32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пентеста</a:t>
            </a:r>
            <a:r>
              <a:rPr lang="ru-RU" sz="32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</a:p>
          <a:p>
            <a:pPr algn="ctr"/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Проведение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пентеста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проходит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через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несколько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этапов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включая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сбор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информации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анализ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уязвимостей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эксплуатацию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найденных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слабостей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и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отчётность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Каждый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этап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имеет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свои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задачи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и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цели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,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направленные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на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обеспечение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безопасности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информационной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 </a:t>
            </a:r>
            <a:r>
              <a:rPr lang="en-US" sz="2400" dirty="0" err="1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системы</a:t>
            </a:r>
            <a:r>
              <a:rPr lang="en-US" sz="2400" dirty="0">
                <a:solidFill>
                  <a:srgbClr val="D9E1FF"/>
                </a:solidFill>
                <a:latin typeface="Martel Sans" pitchFamily="34" charset="0"/>
                <a:ea typeface="Martel Sans" pitchFamily="34" charset="-122"/>
                <a:cs typeface="Martel Sans" pitchFamily="34" charset="-120"/>
              </a:rPr>
              <a:t>.</a:t>
            </a:r>
            <a:endParaRPr lang="en-US" sz="2400" dirty="0"/>
          </a:p>
          <a:p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a ment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TM02474572[[fn=Медицинский шаблон оформления]]</Template>
  <TotalTime>1708</TotalTime>
  <Words>1328</Words>
  <Application>Microsoft Office PowerPoint</Application>
  <PresentationFormat>Произвольный</PresentationFormat>
  <Paragraphs>154</Paragraphs>
  <Slides>26</Slides>
  <Notes>24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1" baseType="lpstr">
      <vt:lpstr>Arial</vt:lpstr>
      <vt:lpstr>Calibri</vt:lpstr>
      <vt:lpstr>Kanit</vt:lpstr>
      <vt:lpstr>Martel Sans</vt:lpstr>
      <vt:lpstr>La mente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X Letafan</cp:lastModifiedBy>
  <cp:revision>21</cp:revision>
  <dcterms:created xsi:type="dcterms:W3CDTF">2024-03-23T15:26:43Z</dcterms:created>
  <dcterms:modified xsi:type="dcterms:W3CDTF">2024-03-29T08:01:53Z</dcterms:modified>
</cp:coreProperties>
</file>