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70" r:id="rId5"/>
    <p:sldId id="269" r:id="rId6"/>
    <p:sldId id="278" r:id="rId7"/>
    <p:sldId id="300" r:id="rId8"/>
    <p:sldId id="301" r:id="rId9"/>
    <p:sldId id="302" r:id="rId10"/>
    <p:sldId id="286" r:id="rId11"/>
    <p:sldId id="287" r:id="rId12"/>
    <p:sldId id="288" r:id="rId13"/>
    <p:sldId id="271" r:id="rId14"/>
    <p:sldId id="291" r:id="rId15"/>
    <p:sldId id="290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61" r:id="rId25"/>
    <p:sldId id="275" r:id="rId26"/>
    <p:sldId id="289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771843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617" y="4794190"/>
            <a:ext cx="3565733" cy="79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408522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C6439AA3-244C-474C-97E0-4221AB68A3E5}" type="datetimeFigureOut">
              <a:rPr lang="ru-RU" smtClean="0"/>
              <a:pPr/>
              <a:t>12.08.2025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7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2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5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2" y="1760434"/>
            <a:ext cx="8725256" cy="475146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2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2" y="297236"/>
            <a:ext cx="3414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8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6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8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8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575" y="457200"/>
            <a:ext cx="2818443" cy="1600200"/>
          </a:xfrm>
        </p:spPr>
        <p:txBody>
          <a:bodyPr anchor="b"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>
                <a:latin typeface="Montserrat" panose="00000500000000000000" pitchFamily="2" charset="-52"/>
              </a:defRPr>
            </a:lvl2pPr>
            <a:lvl3pPr>
              <a:defRPr sz="2400">
                <a:latin typeface="Montserrat" panose="00000500000000000000" pitchFamily="2" charset="-52"/>
              </a:defRPr>
            </a:lvl3pPr>
            <a:lvl4pPr>
              <a:defRPr sz="2000">
                <a:latin typeface="Montserrat" panose="00000500000000000000" pitchFamily="2" charset="-52"/>
              </a:defRPr>
            </a:lvl4pPr>
            <a:lvl5pPr>
              <a:defRPr sz="2000">
                <a:latin typeface="Montserrat" panose="00000500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75" y="2057400"/>
            <a:ext cx="2818444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" y="109084"/>
            <a:ext cx="525398" cy="69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9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4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9AA3-244C-474C-97E0-4221AB68A3E5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7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tversu.ru/rails/active_storage/blobs/redirect/eyJfcmFpbHMiOnsiZGF0YSI6NjIwNTIyLCJwdXIiOiJibG9iX2lkIn19--2c02e78394abc1c8d10bc731108f2f94ac96f2c2/%D0%97%D0%B0%D1%8F%D0%B2%D0%BB%D0%B5%D0%BD%D0%B8%D0%B5_%D0%BD%D0%B0_%D0%BE%D0%B1%D1%89%D0%B5%D0%B6%D0%B8%D1%82%D0%B8%D0%B5_2024.docx" TargetMode="External"/><Relationship Id="rId2" Type="http://schemas.openxmlformats.org/officeDocument/2006/relationships/hyperlink" Target="https://math.tversu.ru/folders/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svetkov.AI@tversu.r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svetkov.AI@tversu.ru" TargetMode="External"/><Relationship Id="rId2" Type="http://schemas.openxmlformats.org/officeDocument/2006/relationships/hyperlink" Target="mailto:Chemarina.YV@tversu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AjWjCcb4T" TargetMode="External"/><Relationship Id="rId2" Type="http://schemas.openxmlformats.org/officeDocument/2006/relationships/hyperlink" Target="https://cloud.tversu.ru/apps/forms/s/wboBMtbddDYeRn4JxyBLLfLg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versumath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.me/math_tvgu_offici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raf.NA@tversu.ru" TargetMode="External"/><Relationship Id="rId2" Type="http://schemas.openxmlformats.org/officeDocument/2006/relationships/hyperlink" Target="mailto:Malyshkina.OV@tversu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ikheev.SA@tversu.ru" TargetMode="External"/><Relationship Id="rId2" Type="http://schemas.openxmlformats.org/officeDocument/2006/relationships/hyperlink" Target="mailto:Tsvetkov.VP@tversu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ilovidov.AE@tversu.ru" TargetMode="External"/><Relationship Id="rId7" Type="http://schemas.openxmlformats.org/officeDocument/2006/relationships/image" Target="../media/image13.jpeg"/><Relationship Id="rId2" Type="http://schemas.openxmlformats.org/officeDocument/2006/relationships/hyperlink" Target="mailto:Sharov.GS@tversu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mailto:Morozova.SI@tversu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691696"/>
            <a:ext cx="7772400" cy="23876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/>
              <a:t>Добро пожаловать на</a:t>
            </a:r>
            <a:br>
              <a:rPr lang="ru-RU" sz="4000" dirty="0"/>
            </a:br>
            <a:r>
              <a:rPr lang="ru-RU" sz="4000" dirty="0"/>
              <a:t>математический факультет!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18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1B01590-954B-4EBE-9E8B-2FEE3039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15" y="229018"/>
            <a:ext cx="1856084" cy="13255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Общежитие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08BDD98F-6B8B-4BEC-B692-A2E49CF8F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427" y="1760538"/>
            <a:ext cx="7851472" cy="47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1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D61FE80-796B-452B-BC86-D32418E95247}"/>
              </a:ext>
            </a:extLst>
          </p:cNvPr>
          <p:cNvSpPr/>
          <p:nvPr/>
        </p:nvSpPr>
        <p:spPr>
          <a:xfrm>
            <a:off x="1073791" y="1271299"/>
            <a:ext cx="73823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12529"/>
                </a:solidFill>
                <a:latin typeface="Montserrat" panose="00000500000000000000"/>
              </a:rPr>
              <a:t>Заселение в общежитие корпусов "В" и "Г" </a:t>
            </a:r>
          </a:p>
          <a:p>
            <a:pPr algn="ctr"/>
            <a:r>
              <a:rPr lang="ru-RU" u="sng" dirty="0">
                <a:solidFill>
                  <a:srgbClr val="212529"/>
                </a:solidFill>
                <a:latin typeface="Montserrat" panose="00000500000000000000"/>
              </a:rPr>
              <a:t>(г. Тверь Спортивный переулок, 11)</a:t>
            </a:r>
          </a:p>
          <a:p>
            <a:pPr algn="ctr"/>
            <a:endParaRPr lang="ru-RU" dirty="0">
              <a:solidFill>
                <a:srgbClr val="212529"/>
              </a:solidFill>
              <a:latin typeface="Montserrat" panose="00000500000000000000"/>
            </a:endParaRPr>
          </a:p>
          <a:p>
            <a:pPr algn="ctr"/>
            <a:r>
              <a:rPr lang="ru-RU" dirty="0">
                <a:solidFill>
                  <a:srgbClr val="212529"/>
                </a:solidFill>
                <a:latin typeface="Montserrat" panose="00000500000000000000"/>
              </a:rPr>
              <a:t>С собой иметь комплект документов </a:t>
            </a:r>
            <a:r>
              <a:rPr lang="ru-RU" dirty="0">
                <a:solidFill>
                  <a:srgbClr val="212529"/>
                </a:solidFill>
                <a:latin typeface="Montserrat" panose="00000500000000000000"/>
                <a:hlinkClick r:id="rId2"/>
              </a:rPr>
              <a:t>https://math.tversu.ru/folders/23</a:t>
            </a:r>
            <a:r>
              <a:rPr lang="ru-RU" dirty="0">
                <a:solidFill>
                  <a:srgbClr val="212529"/>
                </a:solidFill>
                <a:latin typeface="Montserrat" panose="00000500000000000000"/>
              </a:rPr>
              <a:t>!</a:t>
            </a:r>
          </a:p>
          <a:p>
            <a:pPr algn="ctr"/>
            <a:endParaRPr lang="ru-RU" dirty="0">
              <a:solidFill>
                <a:srgbClr val="212529"/>
              </a:solidFill>
              <a:latin typeface="Montserrat" panose="00000500000000000000"/>
            </a:endParaRPr>
          </a:p>
          <a:p>
            <a:pPr algn="ctr"/>
            <a:r>
              <a:rPr lang="ru-RU" dirty="0"/>
              <a:t>Для включения Вас в список на заселение необходимо </a:t>
            </a:r>
          </a:p>
          <a:p>
            <a:pPr algn="ctr"/>
            <a:r>
              <a:rPr lang="ru-RU" b="1" dirty="0"/>
              <a:t>до 15 августа</a:t>
            </a:r>
          </a:p>
          <a:p>
            <a:pPr algn="ctr"/>
            <a:r>
              <a:rPr lang="ru-RU" b="1" dirty="0"/>
              <a:t> выслать скан или фото</a:t>
            </a:r>
          </a:p>
          <a:p>
            <a:pPr algn="ctr"/>
            <a:r>
              <a:rPr lang="ru-RU" dirty="0"/>
              <a:t> </a:t>
            </a:r>
            <a:r>
              <a:rPr lang="ru-RU" dirty="0">
                <a:hlinkClick r:id="rId3"/>
              </a:rPr>
              <a:t>заявления</a:t>
            </a:r>
            <a:r>
              <a:rPr lang="ru-RU" dirty="0"/>
              <a:t> на общежитие </a:t>
            </a:r>
          </a:p>
          <a:p>
            <a:pPr algn="ctr"/>
            <a:r>
              <a:rPr lang="ru-RU" dirty="0"/>
              <a:t>заместителю декана Цветкову Антону Ильичу </a:t>
            </a:r>
          </a:p>
          <a:p>
            <a:pPr algn="ctr"/>
            <a:r>
              <a:rPr lang="ru-RU" dirty="0"/>
              <a:t>по электронной почте </a:t>
            </a:r>
            <a:r>
              <a:rPr lang="ru-RU" i="1" dirty="0" err="1">
                <a:hlinkClick r:id="rId4"/>
              </a:rPr>
              <a:t>Tsvetkov.A</a:t>
            </a:r>
            <a:r>
              <a:rPr lang="en-US" i="1" dirty="0">
                <a:hlinkClick r:id="rId4"/>
              </a:rPr>
              <a:t>I</a:t>
            </a:r>
            <a:r>
              <a:rPr lang="ru-RU" i="1" dirty="0">
                <a:hlinkClick r:id="rId4"/>
              </a:rPr>
              <a:t>@tversu.ru</a:t>
            </a:r>
            <a:r>
              <a:rPr lang="ru-RU" dirty="0"/>
              <a:t>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Тема письма: общежитие.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72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AB5713-D979-4559-90BA-1A2FB498FBC3}"/>
              </a:ext>
            </a:extLst>
          </p:cNvPr>
          <p:cNvSpPr/>
          <p:nvPr/>
        </p:nvSpPr>
        <p:spPr>
          <a:xfrm>
            <a:off x="713064" y="0"/>
            <a:ext cx="8334462" cy="6606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заселения в общежитие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зарегистрироваться и создать личный кабинет на сайте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https://www.gosuslugi.ru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заселении с собой иметь следующий пакет документов: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 (по образцу) о предоставлении койко-места в общежитии;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 (по образцу) от одного из родителей, если студенту 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исполнилось 18 лет;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 о состоянии здоровья заселяемого 086 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Справка, подтверждающая статус студента (готовится деканатом);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Ксерокопия паспорта (2 шт.);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Ксерокопия ИНН;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цветные фотографии 3х4.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заселении необходимо: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Ознакомиться и заполнить необходимые документы печатными буквами;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необходимости сделать дубликаты ключей от секции и комнаты.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Желательно: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Оплатить за проживание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кассу общежития за сентябрь, октябрь, ноябрь;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Ксерокопия СНИЛС.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9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168" y="1672090"/>
            <a:ext cx="7772400" cy="238760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Стипендии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277" y="1131259"/>
            <a:ext cx="8799095" cy="4665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</a:t>
            </a:r>
            <a:r>
              <a:rPr lang="ru-RU" sz="1400" dirty="0"/>
              <a:t>связи с тем, что всем студентам-первокурсникам, поступившим для обучения на бюджетную основу по очной форме, в первом полугодии как мера социальной поддержки выплачивается государственная академическая стипендия, каждому обучающемуся необходимо </a:t>
            </a:r>
            <a:r>
              <a:rPr lang="ru-RU" sz="1400" b="1" dirty="0"/>
              <a:t>лично в индивидуальном порядке</a:t>
            </a:r>
            <a:r>
              <a:rPr lang="ru-RU" sz="1400" dirty="0"/>
              <a:t> предоставить в бухгалтерию вуза (ректорат, </a:t>
            </a:r>
            <a:r>
              <a:rPr lang="ru-RU" sz="1400" dirty="0" err="1"/>
              <a:t>каб</a:t>
            </a:r>
            <a:r>
              <a:rPr lang="ru-RU" sz="1400" dirty="0"/>
              <a:t>. 14) реквизиты банковского счёта национальной платёжной системы МИР. Счета могут быть открыты в Сбербанке, </a:t>
            </a:r>
            <a:r>
              <a:rPr lang="ru-RU" sz="1400" dirty="0" err="1"/>
              <a:t>Альфа-банке</a:t>
            </a:r>
            <a:r>
              <a:rPr lang="ru-RU" sz="1400" dirty="0"/>
              <a:t> или банке ВТБ.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Для тех, у кого уже есть карты, необходимо в банке взять реквизиты счёта (там должны быть указаны фамилия, имя, отчество обучающегося, наименование отделения банка, номер счёта) и предоставить их в бухгалтерию вуза.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Для тех, кто не имеет карты, и планирует открыть её в Сбербанке, необходимо лично с паспортом обратиться в отделение Сбербанка на ул. </a:t>
            </a:r>
            <a:r>
              <a:rPr lang="ru-RU" sz="1400" dirty="0" err="1"/>
              <a:t>Трёхсвятская</a:t>
            </a:r>
            <a:r>
              <a:rPr lang="ru-RU" sz="1400" dirty="0"/>
              <a:t>, д.8, 1 этаж, окно 25, сообщить что вы являетесь обучающимся ТвГУ и желаете оформить карту МИР для стипендиальных выплат. Договор у ТвГУ заключён именно с этим отделением Сбербанка, поэтому открытая здесь карта будет обслуживаться банком без взимания платы (по картам, открытым в других отделениях, вопрос оплаты за услуги банка необходимо выяснять в самих отделениях).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Для желающих открыть карту в </a:t>
            </a:r>
            <a:r>
              <a:rPr lang="ru-RU" sz="1400" dirty="0" err="1"/>
              <a:t>Альфа-банке</a:t>
            </a:r>
            <a:r>
              <a:rPr lang="ru-RU" sz="1400" dirty="0"/>
              <a:t>, рекомендуем обращаться в отделение, расположенное на ул. Желябова, д.3 (напротив гимназии №12).</a:t>
            </a:r>
          </a:p>
          <a:p>
            <a:pPr algn="just"/>
            <a:r>
              <a:rPr lang="ru-RU" sz="1400" dirty="0"/>
              <a:t>Для желающих открыть карту в банке ВТБ, рекомендуем обращаться в отделение, расположенное на ул. Новоторжская, д.12 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168" y="1672090"/>
            <a:ext cx="7772400" cy="238760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Стипендии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8B8BD7-B685-44D7-9D3F-4ACD361F5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1"/>
            <a:ext cx="9144000" cy="68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1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168" y="1672090"/>
            <a:ext cx="7772400" cy="238760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Размеры основных стипендиальных выплат с 1 июня 2025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3B26CD-1B0F-47BD-ACA4-DA831D9EB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31" y="1398835"/>
            <a:ext cx="7335274" cy="14670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06BFDD-C226-4453-8EEE-1AC6D7242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31" y="2865890"/>
            <a:ext cx="7344800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03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168" y="1672090"/>
            <a:ext cx="7772400" cy="238760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Стипендии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D0248-7D96-4FA5-B28B-6E90AAC44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03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168" y="1672090"/>
            <a:ext cx="7772400" cy="238760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Стипендии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F13C60-4F26-4DEE-9C48-E3DC12905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5"/>
            <a:ext cx="9144000" cy="68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36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168" y="1672090"/>
            <a:ext cx="7772400" cy="238760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Стипендии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3E69B2-6650-49DC-A4FF-7479B471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73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168" y="1672090"/>
            <a:ext cx="7772400" cy="238760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Стипендии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BB0AA2-FC16-4D27-8146-3F16D935F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23674" cy="68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4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7123" y="2393558"/>
            <a:ext cx="7772400" cy="238760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0102" y="366569"/>
            <a:ext cx="2588466" cy="59595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Деканат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661481"/>
              </p:ext>
            </p:extLst>
          </p:nvPr>
        </p:nvGraphicFramePr>
        <p:xfrm>
          <a:off x="361618" y="1372614"/>
          <a:ext cx="8044151" cy="3753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1189">
                  <a:extLst>
                    <a:ext uri="{9D8B030D-6E8A-4147-A177-3AD203B41FA5}">
                      <a16:colId xmlns:a16="http://schemas.microsoft.com/office/drawing/2014/main" val="2453337139"/>
                    </a:ext>
                  </a:extLst>
                </a:gridCol>
                <a:gridCol w="2130804">
                  <a:extLst>
                    <a:ext uri="{9D8B030D-6E8A-4147-A177-3AD203B41FA5}">
                      <a16:colId xmlns:a16="http://schemas.microsoft.com/office/drawing/2014/main" val="69228012"/>
                    </a:ext>
                  </a:extLst>
                </a:gridCol>
                <a:gridCol w="2651835">
                  <a:extLst>
                    <a:ext uri="{9D8B030D-6E8A-4147-A177-3AD203B41FA5}">
                      <a16:colId xmlns:a16="http://schemas.microsoft.com/office/drawing/2014/main" val="2449896192"/>
                    </a:ext>
                  </a:extLst>
                </a:gridCol>
                <a:gridCol w="1190323">
                  <a:extLst>
                    <a:ext uri="{9D8B030D-6E8A-4147-A177-3AD203B41FA5}">
                      <a16:colId xmlns:a16="http://schemas.microsoft.com/office/drawing/2014/main" val="1707591130"/>
                    </a:ext>
                  </a:extLst>
                </a:gridCol>
              </a:tblGrid>
              <a:tr h="834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Должность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3136818692"/>
                  </a:ext>
                </a:extLst>
              </a:tr>
              <a:tr h="13721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Чемарина Юлия Владимировна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Декан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Chemarina.YV@tversu.ru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4214929824"/>
                  </a:ext>
                </a:extLst>
              </a:tr>
              <a:tr h="15464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Цветков Антон Ильич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декана по </a:t>
                      </a:r>
                      <a:b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учебной работе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Tsvetkov.AI@tversu.ru</a:t>
                      </a:r>
                      <a:endParaRPr lang="ru-RU" sz="1800" b="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74480357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73" y="2210865"/>
            <a:ext cx="1177989" cy="1570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CAC09D-62CF-42D2-93BD-22BCDA2E6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73" y="3582101"/>
            <a:ext cx="1177989" cy="15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41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168" y="1672090"/>
            <a:ext cx="7772400" cy="238760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Стипендии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B24D68-1227-44F7-87F0-483AAA32E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3"/>
            <a:ext cx="9144000" cy="68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82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168" y="1672090"/>
            <a:ext cx="7772400" cy="238760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Стипендии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6C2D27-1529-4D7F-8C1B-62B2CBB39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b="26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08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168" y="1672090"/>
            <a:ext cx="7772400" cy="238760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Стипендии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BD0670-9AD1-4707-9C90-563981424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97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168" y="1672090"/>
            <a:ext cx="7772400" cy="238760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Стипендии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8001E1-5E1E-4508-9545-9ACCA6880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93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6566" y="366569"/>
            <a:ext cx="3852001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Воинский учёт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020" y="1258558"/>
            <a:ext cx="8349095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юношей (РФ), поступивших на 1 курс очной формы обучения (бакалавриат, магистратура, специалитет) до 15 сентября необходимо прибыть для постановки на воинский учёт во Второй отдел ТвГУ!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себе иметь паспорт и воинский документ (военный билет или удостоверение гражданина подлежащего призыву на военную службу).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отдел находится по адресу: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Студенческий пер. 12, корпус «Б»,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312 (тел.  63-02-34)</a:t>
            </a:r>
          </a:p>
          <a:p>
            <a:pPr algn="just">
              <a:lnSpc>
                <a:spcPct val="115000"/>
              </a:lnSpc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постановке на воинский учёт подлежат граждане: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-Беларусь;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-Казахстан;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-Туркменистан;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-Таджикистан;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-Армения.</a:t>
            </a:r>
          </a:p>
        </p:txBody>
      </p:sp>
    </p:spTree>
    <p:extLst>
      <p:ext uri="{BB962C8B-B14F-4D97-AF65-F5344CB8AC3E}">
        <p14:creationId xmlns:p14="http://schemas.microsoft.com/office/powerpoint/2010/main" val="2199519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/>
              <a:t>Праздничные мероприятия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29C9CE-30B9-4302-8AD5-FF6F2997EBCB}"/>
              </a:ext>
            </a:extLst>
          </p:cNvPr>
          <p:cNvSpPr/>
          <p:nvPr/>
        </p:nvSpPr>
        <p:spPr>
          <a:xfrm>
            <a:off x="218114" y="1253394"/>
            <a:ext cx="8674216" cy="42443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сентября 2025 года в 10.00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(ауд. 314, 3-й корпус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ТвГУ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пройдёт собрание студентов 1-го курса бакалавриата, специалитета и магистратуры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матемаического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факультета.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повестке: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Вступительное слово декана математического факультета Ю.В.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Чемариной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заместителя декана по учебной работе А.И. Цветкова.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Поздравления от преподавателей и почётных гостей.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о мерах социальной поддержки и стипендиях.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Выступление представителей банков.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Выступление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культорга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факультета Степана Аракчеева, профорга факультета 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Анатасии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Мельничихиной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тьюторами. Выборы старост групп.</a:t>
            </a:r>
          </a:p>
        </p:txBody>
      </p:sp>
    </p:spTree>
    <p:extLst>
      <p:ext uri="{BB962C8B-B14F-4D97-AF65-F5344CB8AC3E}">
        <p14:creationId xmlns:p14="http://schemas.microsoft.com/office/powerpoint/2010/main" val="1601664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6267" y="391736"/>
            <a:ext cx="3439560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/>
              <a:t>Анкета первокурсника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C7980F-1953-44A4-A3F8-803164A8B3B8}"/>
              </a:ext>
            </a:extLst>
          </p:cNvPr>
          <p:cNvSpPr/>
          <p:nvPr/>
        </p:nvSpPr>
        <p:spPr>
          <a:xfrm>
            <a:off x="1480657" y="3261112"/>
            <a:ext cx="6673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  <a:hlinkClick r:id="rId2"/>
              </a:rPr>
              <a:t>https://cloud.tversu.ru/apps/forms/s/wboBMtbddDYeRn4JxyBLLfLg</a:t>
            </a:r>
            <a:endParaRPr lang="ru-RU" dirty="0">
              <a:highlight>
                <a:srgbClr val="FFFF00"/>
              </a:highlight>
            </a:endParaRPr>
          </a:p>
          <a:p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9A720A3-A86F-4C5C-BD18-9B7441AFF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/>
              </a:rPr>
              <a:t>  </a:t>
            </a:r>
            <a:r>
              <a:rPr kumimoji="0" lang="ru-RU" altLang="ru-RU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/>
              </a:rPr>
              <a:t>      </a:t>
            </a:r>
            <a:r>
              <a:rPr kumimoji="0" lang="ru-RU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altLang="ru-RU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Montserrat" panose="00000500000000000000"/>
              </a:rPr>
              <a:t>Для заполнения анкеты перейдите по следующей ссылке: </a:t>
            </a:r>
            <a:r>
              <a:rPr kumimoji="0" lang="ru-RU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2">
            <a:hlinkClick r:id="rId3"/>
            <a:extLst>
              <a:ext uri="{FF2B5EF4-FFF2-40B4-BE49-F238E27FC236}">
                <a16:creationId xmlns:a16="http://schemas.microsoft.com/office/drawing/2014/main" id="{6E29C4E2-3522-46D9-B1C5-D7E86BB7B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316AD9C0-C7F4-4BA0-9501-E3984C3EC2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9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33F80C00-6AEB-44DD-907D-E144CBD0F0E2}"/>
              </a:ext>
            </a:extLst>
          </p:cNvPr>
          <p:cNvSpPr txBox="1">
            <a:spLocks/>
          </p:cNvSpPr>
          <p:nvPr/>
        </p:nvSpPr>
        <p:spPr>
          <a:xfrm>
            <a:off x="1323363" y="1920520"/>
            <a:ext cx="6497273" cy="5959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ru-RU" dirty="0"/>
              <a:t>Для заполнения анкеты </a:t>
            </a:r>
            <a:br>
              <a:rPr lang="en-US" dirty="0"/>
            </a:br>
            <a:r>
              <a:rPr lang="ru-RU" dirty="0"/>
              <a:t>перейдите по следующей ссылке: </a:t>
            </a:r>
          </a:p>
        </p:txBody>
      </p:sp>
    </p:spTree>
    <p:extLst>
      <p:ext uri="{BB962C8B-B14F-4D97-AF65-F5344CB8AC3E}">
        <p14:creationId xmlns:p14="http://schemas.microsoft.com/office/powerpoint/2010/main" val="2610328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Контактная 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9495" y="1382904"/>
            <a:ext cx="3595181" cy="24468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Адрес: 170002, г. Тверь, Садовый пер., д. 35, ауд. 221 (деканат), 3-й корпус университета.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Тел. деканата: +7 (4822) 58-56-83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Email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 math@tversu.ru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594" y="1394018"/>
            <a:ext cx="4177612" cy="24357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9495" y="4263653"/>
            <a:ext cx="6293845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Группа ВК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https://vk.com/tversumath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Telegram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канал </a:t>
            </a:r>
            <a:r>
              <a:rPr lang="en-US" b="1" dirty="0">
                <a:hlinkClick r:id="rId4"/>
              </a:rPr>
              <a:t>https://t.me/math_tvgu_official</a:t>
            </a:r>
            <a:endParaRPr lang="ru-RU" b="1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0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9207" y="366569"/>
            <a:ext cx="5589361" cy="1405274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Специалитет</a:t>
            </a: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 10.05.01 Компьютерная безопасность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427722"/>
              </p:ext>
            </p:extLst>
          </p:nvPr>
        </p:nvGraphicFramePr>
        <p:xfrm>
          <a:off x="472802" y="1718587"/>
          <a:ext cx="8008468" cy="3964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0388">
                  <a:extLst>
                    <a:ext uri="{9D8B030D-6E8A-4147-A177-3AD203B41FA5}">
                      <a16:colId xmlns:a16="http://schemas.microsoft.com/office/drawing/2014/main" val="2453337139"/>
                    </a:ext>
                  </a:extLst>
                </a:gridCol>
                <a:gridCol w="2111433">
                  <a:extLst>
                    <a:ext uri="{9D8B030D-6E8A-4147-A177-3AD203B41FA5}">
                      <a16:colId xmlns:a16="http://schemas.microsoft.com/office/drawing/2014/main" val="69228012"/>
                    </a:ext>
                  </a:extLst>
                </a:gridCol>
                <a:gridCol w="2552007">
                  <a:extLst>
                    <a:ext uri="{9D8B030D-6E8A-4147-A177-3AD203B41FA5}">
                      <a16:colId xmlns:a16="http://schemas.microsoft.com/office/drawing/2014/main" val="2449896192"/>
                    </a:ext>
                  </a:extLst>
                </a:gridCol>
                <a:gridCol w="1154640">
                  <a:extLst>
                    <a:ext uri="{9D8B030D-6E8A-4147-A177-3AD203B41FA5}">
                      <a16:colId xmlns:a16="http://schemas.microsoft.com/office/drawing/2014/main" val="1707591130"/>
                    </a:ext>
                  </a:extLst>
                </a:gridCol>
              </a:tblGrid>
              <a:tr h="10450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3136818692"/>
                  </a:ext>
                </a:extLst>
              </a:tr>
              <a:tr h="14596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Малышкина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Ольга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Витальевна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Malyshkina.OV@tversu.ru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4214929824"/>
                  </a:ext>
                </a:extLst>
              </a:tr>
              <a:tr h="14596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Наталья Александровна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 КБ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Graf.NA@tversu.ru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744803576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B0DFFAA4-DFF3-40FE-A3B4-8BB43122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05" y="2801646"/>
            <a:ext cx="1099482" cy="144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9C2634E-77F2-4F95-9C13-CEA985CF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05" y="4242347"/>
            <a:ext cx="1099482" cy="144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6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9455" y="366569"/>
            <a:ext cx="5689113" cy="143146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Направление подготовки 02.03.01 Математика и компьютерные науки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59275"/>
              </p:ext>
            </p:extLst>
          </p:nvPr>
        </p:nvGraphicFramePr>
        <p:xfrm>
          <a:off x="484155" y="2013358"/>
          <a:ext cx="8257173" cy="3669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823">
                  <a:extLst>
                    <a:ext uri="{9D8B030D-6E8A-4147-A177-3AD203B41FA5}">
                      <a16:colId xmlns:a16="http://schemas.microsoft.com/office/drawing/2014/main" val="2453337139"/>
                    </a:ext>
                  </a:extLst>
                </a:gridCol>
                <a:gridCol w="2079078">
                  <a:extLst>
                    <a:ext uri="{9D8B030D-6E8A-4147-A177-3AD203B41FA5}">
                      <a16:colId xmlns:a16="http://schemas.microsoft.com/office/drawing/2014/main" val="69228012"/>
                    </a:ext>
                  </a:extLst>
                </a:gridCol>
                <a:gridCol w="2512901">
                  <a:extLst>
                    <a:ext uri="{9D8B030D-6E8A-4147-A177-3AD203B41FA5}">
                      <a16:colId xmlns:a16="http://schemas.microsoft.com/office/drawing/2014/main" val="2449896192"/>
                    </a:ext>
                  </a:extLst>
                </a:gridCol>
                <a:gridCol w="1508371">
                  <a:extLst>
                    <a:ext uri="{9D8B030D-6E8A-4147-A177-3AD203B41FA5}">
                      <a16:colId xmlns:a16="http://schemas.microsoft.com/office/drawing/2014/main" val="1707591130"/>
                    </a:ext>
                  </a:extLst>
                </a:gridCol>
              </a:tblGrid>
              <a:tr h="2875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3136818692"/>
                  </a:ext>
                </a:extLst>
              </a:tr>
              <a:tr h="16786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Цветков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Виктор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Павлович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Tsvetkov.VP@tversu.ru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744803576"/>
                  </a:ext>
                </a:extLst>
              </a:tr>
              <a:tr h="169816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Михеев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Сергей Александрович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</a:t>
                      </a:r>
                    </a:p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МиКН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Mikheev.SA@tversu.ru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128144667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52" y="2294762"/>
            <a:ext cx="1253593" cy="1671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252" y="3966219"/>
            <a:ext cx="1253593" cy="16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2211" y="366569"/>
            <a:ext cx="5456357" cy="1046595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Направления подготовки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01.03.01 Математика</a:t>
            </a: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02.03.03 Математическое обеспечение и администрирование информационных систем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49359"/>
              </p:ext>
            </p:extLst>
          </p:nvPr>
        </p:nvGraphicFramePr>
        <p:xfrm>
          <a:off x="317497" y="1604358"/>
          <a:ext cx="8088272" cy="4326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815">
                  <a:extLst>
                    <a:ext uri="{9D8B030D-6E8A-4147-A177-3AD203B41FA5}">
                      <a16:colId xmlns:a16="http://schemas.microsoft.com/office/drawing/2014/main" val="2453337139"/>
                    </a:ext>
                  </a:extLst>
                </a:gridCol>
                <a:gridCol w="2063648">
                  <a:extLst>
                    <a:ext uri="{9D8B030D-6E8A-4147-A177-3AD203B41FA5}">
                      <a16:colId xmlns:a16="http://schemas.microsoft.com/office/drawing/2014/main" val="69228012"/>
                    </a:ext>
                  </a:extLst>
                </a:gridCol>
                <a:gridCol w="2751295">
                  <a:extLst>
                    <a:ext uri="{9D8B030D-6E8A-4147-A177-3AD203B41FA5}">
                      <a16:colId xmlns:a16="http://schemas.microsoft.com/office/drawing/2014/main" val="2449896192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1707591130"/>
                    </a:ext>
                  </a:extLst>
                </a:gridCol>
              </a:tblGrid>
              <a:tr h="4298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3136818692"/>
                  </a:ext>
                </a:extLst>
              </a:tr>
              <a:tr h="13906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Шаров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Герман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Сергеевич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Sharov.GS@tversu.ru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744803576"/>
                  </a:ext>
                </a:extLst>
              </a:tr>
              <a:tr h="13906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Миловидов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Алексей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Евгеньевич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 </a:t>
                      </a:r>
                    </a:p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МОиАИС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Milovidov.AE@tversu.ru</a:t>
                      </a:r>
                      <a:endParaRPr lang="ru-RU" sz="1800" b="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812114450"/>
                  </a:ext>
                </a:extLst>
              </a:tr>
              <a:tr h="10819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Морозова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Светлана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Игоревна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 «Математики»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Morozova.SI@tversu.ru</a:t>
                      </a:r>
                      <a:endParaRPr lang="ru-RU" sz="1800" b="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43297621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539" y="3429000"/>
            <a:ext cx="1090594" cy="138651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CB8B969-DFDD-4E81-92E1-EC62A82D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39" y="2042481"/>
            <a:ext cx="1087511" cy="138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3B88F32-9C3A-4852-80D0-109A3EFB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03" y="4815518"/>
            <a:ext cx="1081943" cy="10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1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DD3AD47-0D6E-4191-B774-9AD5FA721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3" t="3555" r="1295" b="28116"/>
          <a:stretch/>
        </p:blipFill>
        <p:spPr>
          <a:xfrm>
            <a:off x="352337" y="1459685"/>
            <a:ext cx="8305101" cy="3246539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931CEE6-566B-46F9-9A59-66B11F91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41" y="134122"/>
            <a:ext cx="7259118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РАСПИСАНИЕ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6EB5C2E-9ABB-4499-86AF-076925264896}"/>
              </a:ext>
            </a:extLst>
          </p:cNvPr>
          <p:cNvSpPr/>
          <p:nvPr/>
        </p:nvSpPr>
        <p:spPr>
          <a:xfrm>
            <a:off x="3682767" y="3531765"/>
            <a:ext cx="989901" cy="201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EB1928-9417-4ADE-B005-ABA47587D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9" t="37484" r="21376" b="36744"/>
          <a:stretch/>
        </p:blipFill>
        <p:spPr>
          <a:xfrm>
            <a:off x="1841383" y="4832161"/>
            <a:ext cx="5461233" cy="13255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52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7AC628-0DA4-446C-8920-D4388EB3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005"/>
            <a:ext cx="9144000" cy="511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3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F951F7-5617-4B9D-B7C9-CA56E2F6A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285"/>
          <a:stretch/>
        </p:blipFill>
        <p:spPr>
          <a:xfrm>
            <a:off x="0" y="0"/>
            <a:ext cx="9144000" cy="35317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EC842A-2B50-4D38-9C96-33624A2B7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240" b="1"/>
          <a:stretch/>
        </p:blipFill>
        <p:spPr>
          <a:xfrm>
            <a:off x="0" y="2718033"/>
            <a:ext cx="9144000" cy="398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4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4860CB-16AB-4ECD-823B-A7E85B7D0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29"/>
            <a:ext cx="9144000" cy="53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62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FAE838A4-2623-4C8B-84EE-190EE01FC9F0}" vid="{6AE12033-44F5-49AE-9258-1A8D30BD5C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ТвГУ</Template>
  <TotalTime>790</TotalTime>
  <Words>954</Words>
  <Application>Microsoft Office PowerPoint</Application>
  <PresentationFormat>Экран (4:3)</PresentationFormat>
  <Paragraphs>159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Montserrat</vt:lpstr>
      <vt:lpstr>Times New Roman</vt:lpstr>
      <vt:lpstr>Тема Office</vt:lpstr>
      <vt:lpstr>Добро пожаловать на математический факультет! </vt:lpstr>
      <vt:lpstr> </vt:lpstr>
      <vt:lpstr> </vt:lpstr>
      <vt:lpstr> </vt:lpstr>
      <vt:lpstr> </vt:lpstr>
      <vt:lpstr>РАСПИСАНИЕ</vt:lpstr>
      <vt:lpstr>Презентация PowerPoint</vt:lpstr>
      <vt:lpstr>Презентация PowerPoint</vt:lpstr>
      <vt:lpstr>Презентация PowerPoint</vt:lpstr>
      <vt:lpstr>Общежитие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показателям эффективности математического факультета</dc:title>
  <dc:creator>User</dc:creator>
  <cp:lastModifiedBy>Чемарина Юлия Владимировна</cp:lastModifiedBy>
  <cp:revision>98</cp:revision>
  <dcterms:created xsi:type="dcterms:W3CDTF">2020-01-26T19:47:11Z</dcterms:created>
  <dcterms:modified xsi:type="dcterms:W3CDTF">2025-08-12T05:54:44Z</dcterms:modified>
</cp:coreProperties>
</file>