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67" r:id="rId4"/>
    <p:sldId id="262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8" r:id="rId13"/>
    <p:sldId id="277" r:id="rId14"/>
    <p:sldId id="279" r:id="rId15"/>
    <p:sldId id="269" r:id="rId16"/>
    <p:sldId id="285" r:id="rId17"/>
    <p:sldId id="263" r:id="rId18"/>
    <p:sldId id="281" r:id="rId19"/>
    <p:sldId id="282" r:id="rId20"/>
    <p:sldId id="286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8" r:id="rId29"/>
    <p:sldId id="299" r:id="rId30"/>
    <p:sldId id="284" r:id="rId31"/>
    <p:sldId id="300" r:id="rId32"/>
    <p:sldId id="289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96" autoAdjust="0"/>
    <p:restoredTop sz="94660"/>
  </p:normalViewPr>
  <p:slideViewPr>
    <p:cSldViewPr snapToGrid="0">
      <p:cViewPr varScale="1">
        <p:scale>
          <a:sx n="66" d="100"/>
          <a:sy n="66" d="100"/>
        </p:scale>
        <p:origin x="6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D00E2-2B72-413D-9C97-E9CFFB04F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962" y="1151239"/>
            <a:ext cx="8486274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7393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6E5F3-3158-4204-897D-D4E304C4C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41E8D2-77B5-4806-B4F8-554C003F9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64F015-51B6-4C36-869C-D0B28A200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70C9DB-636C-4FCF-8A87-C83B5EBB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EB7FD3-2C80-44FB-B787-C3F38D36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62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DE9D05-647E-4A83-A950-10C871CA50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F6B96E-FD80-467B-8F62-A256DC929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591339-79DA-4CA1-B801-FF0ADFC9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8F9850-12D7-4E1E-A550-4DBB78F1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E245DD-5880-4284-9222-F07E9B67E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76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AE768C-7299-4F1A-91BA-D355FDB14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654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A647E-C01D-4540-9156-BE80C590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0" y="18255"/>
            <a:ext cx="9631680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9FA5A5-A9DB-472E-B8A1-986FA4892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B1090-1E2F-4E63-814D-255EE5743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493CB0-0527-4760-8F72-2EC714C3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967D9-EE2F-4C40-B954-5D362A65F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33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B5C37-4CDE-4988-AB92-469ECA059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710E65-E73A-42E4-814C-E61E6B2EE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D21F2E-5B1C-4A67-AF5B-5E19DCB14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DE35E9-2FB4-457E-A995-8E564580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807923-AEFF-49D7-A28B-5D474677E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7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6F07D-7599-46C5-A686-1082C8AA3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6304D4-25A5-4AF9-BA1D-3D867E7DF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E1685A-6A9B-43CB-82AD-D312A7780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1DB291-27DC-4D0E-9916-C779EE52C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80B5A0-5F92-41CA-9EA4-D360A6D9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EAC627-6A81-49AD-A16A-ACDEE4259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0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C3846-F84B-4188-BD60-8D1216A0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1697F6-8BA6-417C-A847-A468F8F0F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A12AA6-374B-4F8A-9D05-CDD4D64B2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03D0C50-AB5F-4FF7-8403-5A5D12DB58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177FD1-0FA4-49A0-83DA-52EA6F3C7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2EF3EA-6569-4A3C-BF46-52AA0998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A04087-3B24-49A2-9071-728A5FF4D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CC7F34-9A90-4F3B-88AA-8372A292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5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1EE34-0169-4472-94E3-9AEAC8C15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A929E6-629A-4EC6-A4ED-2219E5E7D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19146F-35E5-490A-943B-984D557A4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DC8A25-EDB6-4367-8237-283C8CBDC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6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9DB13AB-A8E4-436C-9F90-3EE98BC4E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44D88C-FEE1-4A18-9470-81CB3BB9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01BC5E-8BAF-4540-9B33-1020B15F6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24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1E4CC-01B6-43F4-8201-846483908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2522EC-8CAE-4D34-BBBD-ED1B044A8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147889-2947-419A-A38F-D33FC710C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81FB5B-DA16-4391-8127-E87531843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A7A299-7BF1-452B-84DC-F80425DF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D87E10-BA3B-4CCF-A074-85B5E107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6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E25303-BFFE-4B18-8312-7E9C27D89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417C2DA-79FD-402F-AAF0-A005FB2909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EFBB4F-9324-4CFA-B1FC-E1832E870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D67EC4-0194-4F9E-8DC9-274B34A2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C13F41-9FB6-4B06-9847-190659DF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DB7B3F-897E-4B83-874E-D58F5530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6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4B40B-64FF-44D6-8668-4A12FB5C5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4D2EA9-63AC-4BDA-9032-B757DA486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E3216-483C-42D8-B264-E846117ADE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E94B6-4463-4457-9BBD-602AB4E6F6CC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4F8CF5-B509-4E80-BD9C-832D7CD43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91B807-AAEB-4757-A2FA-77DF23389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06E21-A481-42E7-A8C0-A97B434FA142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3"/>
            <a:extLst>
              <a:ext uri="{FF2B5EF4-FFF2-40B4-BE49-F238E27FC236}">
                <a16:creationId xmlns:a16="http://schemas.microsoft.com/office/drawing/2014/main" id="{4FF5BD48-17B8-4D0B-B900-3A8C7D2843B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5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ation.pravo.gov.ru/document/6900202305180012" TargetMode="External"/><Relationship Id="rId2" Type="http://schemas.openxmlformats.org/officeDocument/2006/relationships/hyperlink" Target="https://zemteacher.apkpro.ru/condition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r-posad.ru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karandashfest.ru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vkvideo.ru/video-29146482_456248079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202218474" TargetMode="External"/><Relationship Id="rId2" Type="http://schemas.openxmlformats.org/officeDocument/2006/relationships/hyperlink" Target="mailto:starica.novoyamskaya@tvershkola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330AC-0C5F-4BFA-9332-3D58CA58B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962" y="1285993"/>
            <a:ext cx="8486274" cy="2387600"/>
          </a:xfrm>
        </p:spPr>
        <p:txBody>
          <a:bodyPr>
            <a:normAutofit/>
          </a:bodyPr>
          <a:lstStyle/>
          <a:p>
            <a:r>
              <a:rPr lang="ru-RU" sz="3200" dirty="0"/>
              <a:t>Информация о </a:t>
            </a:r>
            <a:br>
              <a:rPr lang="ru-RU" sz="3200" dirty="0"/>
            </a:br>
            <a:r>
              <a:rPr lang="ru-RU" sz="3200" dirty="0"/>
              <a:t>Муниципальном бюджетном общеобразовательном учреждении «Ново-Ямская средняя общеобразовательная школа имени адмирала Ф.С. Октябрьского» </a:t>
            </a:r>
          </a:p>
        </p:txBody>
      </p:sp>
    </p:spTree>
    <p:extLst>
      <p:ext uri="{BB962C8B-B14F-4D97-AF65-F5344CB8AC3E}">
        <p14:creationId xmlns:p14="http://schemas.microsoft.com/office/powerpoint/2010/main" val="165484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2CECC-1E7B-D5C5-47C7-9E91B752F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Школьный музей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F22894-309C-CC98-1C6A-E49FB441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96" y="2618070"/>
            <a:ext cx="5514229" cy="3339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1E39953-B4E9-53F5-4073-2D0D2536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188" y="1943907"/>
            <a:ext cx="5347421" cy="4013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8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7102F-C47E-7F95-5291-D9E152C92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Спортивные сооружения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5E8E6-4FED-FF9F-FB2C-5344CBC62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020" y="1677567"/>
            <a:ext cx="3878980" cy="5162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F29CE8-874E-84C7-3697-B96CFFFF8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23" y="1671128"/>
            <a:ext cx="3878981" cy="5168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730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F37F-BE18-4118-B663-BF98F1A7C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Как до нас добраться?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CEC41-64A1-1106-FD70-EA013836E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943" y="1825625"/>
            <a:ext cx="4288857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</a:rPr>
              <a:t> 65 км </a:t>
            </a:r>
            <a:r>
              <a:rPr lang="ru-RU" sz="2400" dirty="0">
                <a:solidFill>
                  <a:schemeClr val="tx1"/>
                </a:solidFill>
              </a:rPr>
              <a:t>– расстояние от Твери до Старицы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Ежедневно</a:t>
            </a:r>
            <a:r>
              <a:rPr lang="ru-RU" sz="2400" dirty="0">
                <a:solidFill>
                  <a:schemeClr val="tx1"/>
                </a:solidFill>
              </a:rPr>
              <a:t> каждый час отправляются рейсовые автобусы из г. Твери, так же каждый час из г. Старицы – в г. Тверь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 От Автостанции до школы дорога занимает в среднем – </a:t>
            </a:r>
            <a:r>
              <a:rPr lang="ru-RU" sz="2400" b="1" dirty="0">
                <a:solidFill>
                  <a:schemeClr val="tx1"/>
                </a:solidFill>
              </a:rPr>
              <a:t>15 минут ходьбы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5" name="Picture 4" descr="A map with a route">
            <a:extLst>
              <a:ext uri="{FF2B5EF4-FFF2-40B4-BE49-F238E27FC236}">
                <a16:creationId xmlns:a16="http://schemas.microsoft.com/office/drawing/2014/main" id="{E1D06866-E50E-1295-C1F8-CAEB44651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07" y="2158782"/>
            <a:ext cx="6444850" cy="3938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47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378B0-1C84-DDDE-D1B1-CAFF54A83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99DD782-8390-E003-5912-C6918AB2CF04}"/>
              </a:ext>
            </a:extLst>
          </p:cNvPr>
          <p:cNvSpPr/>
          <p:nvPr/>
        </p:nvSpPr>
        <p:spPr>
          <a:xfrm>
            <a:off x="236277" y="1971200"/>
            <a:ext cx="4172856" cy="41095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210AB-6CEA-0FF9-14D3-3B10A5D78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Вакансии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6036A2D-96AC-A4DC-31DD-BFE5F04F815C}"/>
              </a:ext>
            </a:extLst>
          </p:cNvPr>
          <p:cNvSpPr txBox="1">
            <a:spLocks/>
          </p:cNvSpPr>
          <p:nvPr/>
        </p:nvSpPr>
        <p:spPr>
          <a:xfrm>
            <a:off x="5399811" y="1971200"/>
            <a:ext cx="5929124" cy="4109509"/>
          </a:xfrm>
          <a:prstGeom prst="rect">
            <a:avLst/>
          </a:prstGeom>
          <a:solidFill>
            <a:schemeClr val="accent3"/>
          </a:solidFill>
          <a:effectLst>
            <a:outerShdw blurRad="50800" dist="38100" dir="5400000" algn="t" rotWithShape="0">
              <a:schemeClr val="accent3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bg1"/>
                </a:solidFill>
              </a:rPr>
              <a:t>В МБОУ «Ново-Ямскую СОШ» </a:t>
            </a:r>
            <a:r>
              <a:rPr lang="ru-RU" sz="2400" b="1" u="sng" dirty="0">
                <a:solidFill>
                  <a:schemeClr val="bg1"/>
                </a:solidFill>
              </a:rPr>
              <a:t>требуются: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 Учитель математики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 Учитель физики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 Учитель географии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 Учитель химии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 Учитель биологии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 Учитель истории и обществознания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 Учитель иностранного языка</a:t>
            </a:r>
          </a:p>
          <a:p>
            <a:pPr marL="0" indent="0">
              <a:buNone/>
            </a:pP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0BA385-C668-3CAA-E992-42095E711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9271" y="2259237"/>
            <a:ext cx="5268686" cy="371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1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8F8E3-298D-0CCF-4A3D-6E6491C9D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О заработной плате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A097C-CF12-9BCC-5102-D3EFC873C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81" y="1825624"/>
            <a:ext cx="11934524" cy="48639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 Оклад учителя составляет – </a:t>
            </a:r>
            <a:r>
              <a:rPr lang="ru-RU" sz="2400" b="1" u="sng" dirty="0">
                <a:solidFill>
                  <a:schemeClr val="tx1"/>
                </a:solidFill>
              </a:rPr>
              <a:t>10 901 руб.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 Надбавка за классное руководство – </a:t>
            </a:r>
            <a:r>
              <a:rPr lang="ru-RU" sz="2400" b="1" u="sng" dirty="0">
                <a:solidFill>
                  <a:schemeClr val="tx1"/>
                </a:solidFill>
              </a:rPr>
              <a:t>10 000 руб.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 Надбавка за проверку тетрадей </a:t>
            </a:r>
            <a:r>
              <a:rPr lang="en-US" sz="2400" dirty="0">
                <a:solidFill>
                  <a:schemeClr val="tx1"/>
                </a:solidFill>
              </a:rPr>
              <a:t>~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b="1" u="sng" dirty="0">
                <a:solidFill>
                  <a:schemeClr val="tx1"/>
                </a:solidFill>
              </a:rPr>
              <a:t>3 315 руб.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 Стимулирующая выплата всем педагогам </a:t>
            </a:r>
            <a:r>
              <a:rPr lang="ru-RU" sz="2400" b="1" dirty="0">
                <a:solidFill>
                  <a:schemeClr val="tx1"/>
                </a:solidFill>
              </a:rPr>
              <a:t>ежемесячно</a:t>
            </a:r>
            <a:r>
              <a:rPr lang="ru-RU" sz="2400" dirty="0">
                <a:solidFill>
                  <a:schemeClr val="tx1"/>
                </a:solidFill>
              </a:rPr>
              <a:t> (варьируется и зависит от кол-ва человек в штате – чем больше штат, тем больше выплата) – </a:t>
            </a:r>
            <a:r>
              <a:rPr lang="ru-RU" sz="2400" b="1" u="sng" dirty="0">
                <a:solidFill>
                  <a:schemeClr val="tx1"/>
                </a:solidFill>
              </a:rPr>
              <a:t>23 000 руб.</a:t>
            </a:r>
            <a:r>
              <a:rPr lang="ru-RU" sz="2400" u="sng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 (2025/2026 г.г.)</a:t>
            </a:r>
            <a:endParaRPr lang="ru-RU" sz="2400" u="sng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 Надбавка за увеличение нагрузки (выработка больше 18 ч. в неделю)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 Надбавка за </a:t>
            </a:r>
            <a:r>
              <a:rPr lang="ru-RU" sz="2400" b="1" dirty="0">
                <a:solidFill>
                  <a:schemeClr val="tx1"/>
                </a:solidFill>
              </a:rPr>
              <a:t>категорию</a:t>
            </a:r>
            <a:r>
              <a:rPr lang="ru-RU" sz="2400" dirty="0">
                <a:solidFill>
                  <a:schemeClr val="tx1"/>
                </a:solidFill>
              </a:rPr>
              <a:t> и </a:t>
            </a:r>
            <a:r>
              <a:rPr lang="ru-RU" sz="2400" b="1" dirty="0">
                <a:solidFill>
                  <a:schemeClr val="tx1"/>
                </a:solidFill>
              </a:rPr>
              <a:t>звание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 Надбавка за внеурочную деятельность (элективы, кружки, форумы, общественные объединения, секции)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 Доплаты за участие в конкурсах и олимпиадах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                                     </a:t>
            </a:r>
            <a:r>
              <a:rPr lang="ru-RU" sz="2400" b="1" dirty="0">
                <a:solidFill>
                  <a:schemeClr val="tx1"/>
                </a:solidFill>
              </a:rPr>
              <a:t>Средняя заработная плата педагога </a:t>
            </a:r>
            <a:r>
              <a:rPr lang="ru-RU" sz="2400" b="1" u="sng" dirty="0">
                <a:solidFill>
                  <a:schemeClr val="tx1"/>
                </a:solidFill>
              </a:rPr>
              <a:t>60 125 руб.</a:t>
            </a:r>
          </a:p>
        </p:txBody>
      </p:sp>
    </p:spTree>
    <p:extLst>
      <p:ext uri="{BB962C8B-B14F-4D97-AF65-F5344CB8AC3E}">
        <p14:creationId xmlns:p14="http://schemas.microsoft.com/office/powerpoint/2010/main" val="62867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B525B-E5C2-F033-A59B-DBDF5A434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0891F-8FB0-5C77-6D93-845734181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Программы и льготы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D5A9B7-059E-4A43-F226-570DD0D29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9" y="1825625"/>
            <a:ext cx="3707712" cy="4844682"/>
          </a:xfrm>
          <a:solidFill>
            <a:schemeClr val="accent1"/>
          </a:solidFill>
          <a:effectLst>
            <a:outerShdw blurRad="50800" dist="38100" dir="5400000" algn="t" rotWithShape="0">
              <a:schemeClr val="accent1">
                <a:alpha val="40000"/>
              </a:schemeClr>
            </a:outerShdw>
          </a:effectLst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      </a:t>
            </a:r>
            <a:r>
              <a:rPr lang="ru-RU" sz="2400" b="1" dirty="0">
                <a:solidFill>
                  <a:schemeClr val="bg1"/>
                </a:solidFill>
              </a:rPr>
              <a:t>«Земский учитель»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Предоставляется единовременная выплата – </a:t>
            </a:r>
            <a:r>
              <a:rPr lang="ru-RU" sz="2000" b="1" i="1" dirty="0">
                <a:solidFill>
                  <a:schemeClr val="bg1"/>
                </a:solidFill>
              </a:rPr>
              <a:t>1 млн руб. 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chemeClr val="bg1"/>
                </a:solidFill>
              </a:rPr>
              <a:t>                   Условия: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 Выплата предоставляется прибывшим (переехавшим) на работу в другой муниципалитет, область или район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 Работа в учреждении в течение 5 лет 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Подробнее на сайте программы:  </a:t>
            </a:r>
            <a:r>
              <a:rPr lang="en-US" sz="2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https://zemteacher.apkpro.ru/conditions</a:t>
            </a:r>
            <a:endParaRPr lang="ru-RU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DAD18039-F18A-42CF-129D-D90218AAAA8C}"/>
              </a:ext>
            </a:extLst>
          </p:cNvPr>
          <p:cNvSpPr txBox="1">
            <a:spLocks/>
          </p:cNvSpPr>
          <p:nvPr/>
        </p:nvSpPr>
        <p:spPr>
          <a:xfrm>
            <a:off x="3929094" y="1424539"/>
            <a:ext cx="4227935" cy="5245768"/>
          </a:xfrm>
          <a:prstGeom prst="rect">
            <a:avLst/>
          </a:prstGeom>
          <a:solidFill>
            <a:schemeClr val="accent2"/>
          </a:solidFill>
          <a:effectLst>
            <a:outerShdw blurRad="50800" dist="38100" dir="5400000" algn="t" rotWithShape="0">
              <a:schemeClr val="accent2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bg1"/>
                </a:solidFill>
              </a:rPr>
              <a:t>Программа «Развитие образования Тверской области» на 2023-2030 г.г.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 Предоставляется единовременная выплата – </a:t>
            </a:r>
            <a:r>
              <a:rPr lang="ru-RU" sz="2000" b="1" i="1" dirty="0">
                <a:solidFill>
                  <a:schemeClr val="bg1"/>
                </a:solidFill>
              </a:rPr>
              <a:t>1 млн руб.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                        </a:t>
            </a:r>
            <a:r>
              <a:rPr lang="ru-RU" sz="2000" b="1" i="1" dirty="0">
                <a:solidFill>
                  <a:schemeClr val="bg1"/>
                </a:solidFill>
              </a:rPr>
              <a:t>Условия: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Выплата предоставляется прибывшим (переехавшим) на работу из другого муниципалитета, области или района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2000" dirty="0">
                <a:solidFill>
                  <a:prstClr val="white"/>
                </a:solidFill>
                <a:latin typeface="Calibri" panose="020F0502020204030204"/>
              </a:rPr>
              <a:t> Работа в учреждении в течение 3-х лет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Подробнее: </a:t>
            </a:r>
            <a:r>
              <a:rPr lang="en-US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http://publication.pravo.gov.ru/document/6900202305180012</a:t>
            </a:r>
            <a:endParaRPr lang="ru-RU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74B3D17-D3B8-3907-AB93-D4B99B3592FB}"/>
              </a:ext>
            </a:extLst>
          </p:cNvPr>
          <p:cNvSpPr txBox="1">
            <a:spLocks/>
          </p:cNvSpPr>
          <p:nvPr/>
        </p:nvSpPr>
        <p:spPr>
          <a:xfrm>
            <a:off x="8272532" y="1424539"/>
            <a:ext cx="3813589" cy="5245768"/>
          </a:xfrm>
          <a:prstGeom prst="rect">
            <a:avLst/>
          </a:prstGeom>
          <a:solidFill>
            <a:schemeClr val="accent3"/>
          </a:solidFill>
          <a:effectLst>
            <a:outerShdw blurRad="50800" dist="38100" dir="5400000" algn="t" rotWithShape="0">
              <a:schemeClr val="accent3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bg1"/>
                </a:solidFill>
              </a:rPr>
              <a:t>Меры поддержки от школы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 Прибывшим (переехавшим) предоставляется </a:t>
            </a:r>
            <a:r>
              <a:rPr lang="ru-RU" sz="2000" b="1" u="sng" dirty="0">
                <a:solidFill>
                  <a:schemeClr val="bg1"/>
                </a:solidFill>
              </a:rPr>
              <a:t>служебное жилье </a:t>
            </a:r>
            <a:r>
              <a:rPr lang="ru-RU" sz="2000" dirty="0">
                <a:solidFill>
                  <a:schemeClr val="bg1"/>
                </a:solidFill>
              </a:rPr>
              <a:t>(квартира)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«Молодой специалист» </a:t>
            </a:r>
            <a:r>
              <a:rPr lang="ru-RU" sz="2000" dirty="0">
                <a:solidFill>
                  <a:schemeClr val="bg1"/>
                </a:solidFill>
              </a:rPr>
              <a:t>– </a:t>
            </a:r>
            <a:r>
              <a:rPr lang="ru-RU" sz="2000" u="sng" dirty="0">
                <a:solidFill>
                  <a:schemeClr val="bg1"/>
                </a:solidFill>
              </a:rPr>
              <a:t>надбавка к основному окладу </a:t>
            </a:r>
            <a:r>
              <a:rPr lang="ru-RU" sz="2000" dirty="0">
                <a:solidFill>
                  <a:schemeClr val="bg1"/>
                </a:solidFill>
              </a:rPr>
              <a:t>учителя 100% в течение 3-х лет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 Присваивание 1-ой категории учителю (надбавка)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 Компенсация коммунальных услуг, для зарегистрированных в сельской местности – </a:t>
            </a:r>
            <a:r>
              <a:rPr lang="ru-RU" sz="2000" b="1" u="sng" dirty="0">
                <a:solidFill>
                  <a:schemeClr val="bg1"/>
                </a:solidFill>
              </a:rPr>
              <a:t>1 500 руб. </a:t>
            </a:r>
          </a:p>
        </p:txBody>
      </p:sp>
    </p:spTree>
    <p:extLst>
      <p:ext uri="{BB962C8B-B14F-4D97-AF65-F5344CB8AC3E}">
        <p14:creationId xmlns:p14="http://schemas.microsoft.com/office/powerpoint/2010/main" val="104894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AEA1F-A027-4B1B-8A94-ACA74E86A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A0D1D59-1636-7C18-87DC-12CEA5086F80}"/>
              </a:ext>
            </a:extLst>
          </p:cNvPr>
          <p:cNvSpPr/>
          <p:nvPr/>
        </p:nvSpPr>
        <p:spPr>
          <a:xfrm>
            <a:off x="1343183" y="2548716"/>
            <a:ext cx="4172856" cy="41095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14E2C-4B3C-0DEE-E070-C0FEA85BD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Программы и льготы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0DE61C4-B7D2-F24C-D45C-F446674CCD2A}"/>
              </a:ext>
            </a:extLst>
          </p:cNvPr>
          <p:cNvSpPr txBox="1">
            <a:spLocks/>
          </p:cNvSpPr>
          <p:nvPr/>
        </p:nvSpPr>
        <p:spPr>
          <a:xfrm>
            <a:off x="6541210" y="2548715"/>
            <a:ext cx="4220028" cy="4109509"/>
          </a:xfrm>
          <a:prstGeom prst="rect">
            <a:avLst/>
          </a:prstGeom>
          <a:solidFill>
            <a:schemeClr val="accent3"/>
          </a:solidFill>
          <a:effectLst>
            <a:outerShdw blurRad="50800" dist="38100" dir="5400000" algn="t" rotWithShape="0">
              <a:schemeClr val="accent3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DB2EA3-2E70-AA59-BB85-0C2D56C87FB4}"/>
              </a:ext>
            </a:extLst>
          </p:cNvPr>
          <p:cNvSpPr txBox="1"/>
          <p:nvPr/>
        </p:nvSpPr>
        <p:spPr>
          <a:xfrm>
            <a:off x="3585410" y="1343818"/>
            <a:ext cx="5226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Подробнее об условиях Программ можно узнать, пройдя по </a:t>
            </a:r>
            <a:r>
              <a:rPr lang="en-US" sz="2400" dirty="0"/>
              <a:t>QR-</a:t>
            </a:r>
            <a:r>
              <a:rPr lang="ru-RU" sz="2400" dirty="0"/>
              <a:t>коду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BC4D19-DBA9-B323-32B6-DFC7B8322061}"/>
              </a:ext>
            </a:extLst>
          </p:cNvPr>
          <p:cNvSpPr txBox="1"/>
          <p:nvPr/>
        </p:nvSpPr>
        <p:spPr>
          <a:xfrm>
            <a:off x="2030930" y="2548715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«Земский учитель»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5AC1F6-4001-40C6-B7F9-D82E65B05573}"/>
              </a:ext>
            </a:extLst>
          </p:cNvPr>
          <p:cNvSpPr txBox="1"/>
          <p:nvPr/>
        </p:nvSpPr>
        <p:spPr>
          <a:xfrm>
            <a:off x="6363239" y="2548715"/>
            <a:ext cx="4575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«Развитие образования Тверской области»</a:t>
            </a:r>
          </a:p>
        </p:txBody>
      </p:sp>
      <p:pic>
        <p:nvPicPr>
          <p:cNvPr id="9" name="Picture 8" descr="qr-code(2).png">
            <a:extLst>
              <a:ext uri="{FF2B5EF4-FFF2-40B4-BE49-F238E27FC236}">
                <a16:creationId xmlns:a16="http://schemas.microsoft.com/office/drawing/2014/main" id="{EA49C889-E063-26DF-7DE8-CA62A4BC0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406" y="3429000"/>
            <a:ext cx="2994582" cy="2994582"/>
          </a:xfrm>
          <a:prstGeom prst="rect">
            <a:avLst/>
          </a:prstGeom>
        </p:spPr>
      </p:pic>
      <p:pic>
        <p:nvPicPr>
          <p:cNvPr id="10" name="Picture 9" descr="qr-code(3).png">
            <a:extLst>
              <a:ext uri="{FF2B5EF4-FFF2-40B4-BE49-F238E27FC236}">
                <a16:creationId xmlns:a16="http://schemas.microsoft.com/office/drawing/2014/main" id="{0DFCBC2C-FDCC-0926-CE84-EBD05AB19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012" y="3270798"/>
            <a:ext cx="3127008" cy="312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7A8B668-AA8A-4A17-915F-BC84D4B53915}"/>
              </a:ext>
            </a:extLst>
          </p:cNvPr>
          <p:cNvSpPr/>
          <p:nvPr/>
        </p:nvSpPr>
        <p:spPr>
          <a:xfrm>
            <a:off x="134754" y="1886552"/>
            <a:ext cx="4172856" cy="47645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6B380-DD87-4B64-AFB3-7D54CED29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Зарплата молодого специалиста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75293DB6-99DF-4EF9-BF14-B423491E9A80}"/>
              </a:ext>
            </a:extLst>
          </p:cNvPr>
          <p:cNvSpPr txBox="1">
            <a:spLocks/>
          </p:cNvSpPr>
          <p:nvPr/>
        </p:nvSpPr>
        <p:spPr>
          <a:xfrm>
            <a:off x="5866589" y="1886552"/>
            <a:ext cx="5140084" cy="4764505"/>
          </a:xfrm>
          <a:prstGeom prst="rect">
            <a:avLst/>
          </a:prstGeom>
          <a:solidFill>
            <a:schemeClr val="accent3"/>
          </a:solidFill>
          <a:effectLst>
            <a:outerShdw blurRad="50800" dist="38100" dir="5400000" algn="t" rotWithShape="0">
              <a:schemeClr val="accent3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6F2A88-25DC-4ACC-9B27-523AF4396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876" y="1840074"/>
            <a:ext cx="6825437" cy="4810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C444B6-727A-9F9C-3422-E0BDA4554861}"/>
              </a:ext>
            </a:extLst>
          </p:cNvPr>
          <p:cNvSpPr txBox="1"/>
          <p:nvPr/>
        </p:nvSpPr>
        <p:spPr>
          <a:xfrm>
            <a:off x="177762" y="1953622"/>
            <a:ext cx="412984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ОПРЕДЕЛЕНИЕ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«Молодой специалист»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 сфере образования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— это выпускник учебного заведения, который впервые устроился на работу по полученной специальности в течение определённого срока после окончания обучения (обычно от 1 до 3 лет).</a:t>
            </a:r>
          </a:p>
        </p:txBody>
      </p:sp>
    </p:spTree>
    <p:extLst>
      <p:ext uri="{BB962C8B-B14F-4D97-AF65-F5344CB8AC3E}">
        <p14:creationId xmlns:p14="http://schemas.microsoft.com/office/powerpoint/2010/main" val="131927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ECD5B-E66B-2362-0BD0-423EED0A5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Зарплата «молодого специалиста»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4284D-3D7E-B82D-DAF2-AC0178BF2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33" y="1912251"/>
            <a:ext cx="11876772" cy="492749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Оклад учителя составляет – </a:t>
            </a:r>
            <a:r>
              <a:rPr lang="ru-RU" sz="2400" b="1" u="sng" dirty="0">
                <a:solidFill>
                  <a:schemeClr val="tx1"/>
                </a:solidFill>
              </a:rPr>
              <a:t>10 901 руб.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Надбавка </a:t>
            </a:r>
            <a:r>
              <a:rPr lang="ru-RU" sz="2400" b="1" dirty="0">
                <a:solidFill>
                  <a:schemeClr val="tx1"/>
                </a:solidFill>
              </a:rPr>
              <a:t>«молодому специалисту» </a:t>
            </a:r>
            <a:r>
              <a:rPr lang="ru-RU" sz="2400" dirty="0">
                <a:solidFill>
                  <a:schemeClr val="tx1"/>
                </a:solidFill>
              </a:rPr>
              <a:t>100% от оклада – </a:t>
            </a:r>
            <a:r>
              <a:rPr lang="ru-RU" sz="2400" b="1" dirty="0">
                <a:solidFill>
                  <a:schemeClr val="tx1"/>
                </a:solidFill>
              </a:rPr>
              <a:t>10 901 </a:t>
            </a:r>
            <a:r>
              <a:rPr lang="ru-RU" sz="2400" dirty="0">
                <a:solidFill>
                  <a:schemeClr val="tx1"/>
                </a:solidFill>
              </a:rPr>
              <a:t>+ </a:t>
            </a:r>
            <a:r>
              <a:rPr lang="ru-RU" sz="2400" b="1" dirty="0">
                <a:solidFill>
                  <a:schemeClr val="tx1"/>
                </a:solidFill>
              </a:rPr>
              <a:t>10 901 руб. </a:t>
            </a:r>
            <a:r>
              <a:rPr lang="ru-RU" sz="2400" dirty="0">
                <a:solidFill>
                  <a:schemeClr val="tx1"/>
                </a:solidFill>
              </a:rPr>
              <a:t>= </a:t>
            </a:r>
            <a:r>
              <a:rPr lang="ru-RU" sz="2400" b="1" u="sng" dirty="0">
                <a:solidFill>
                  <a:schemeClr val="tx1"/>
                </a:solidFill>
              </a:rPr>
              <a:t>21 802 руб.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Надбавка за классное руководство – </a:t>
            </a:r>
            <a:r>
              <a:rPr lang="ru-RU" sz="2400" b="1" u="sng" dirty="0">
                <a:solidFill>
                  <a:schemeClr val="tx1"/>
                </a:solidFill>
              </a:rPr>
              <a:t>10 000 руб.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 Надбавка за проверку тетрадей </a:t>
            </a:r>
            <a:r>
              <a:rPr lang="en-US" sz="2400" dirty="0">
                <a:solidFill>
                  <a:schemeClr val="tx1"/>
                </a:solidFill>
              </a:rPr>
              <a:t>~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b="1" u="sng" dirty="0">
                <a:solidFill>
                  <a:schemeClr val="tx1"/>
                </a:solidFill>
              </a:rPr>
              <a:t>3 315 руб.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 Стимулирующая выплата всем педагогам ежемесячно (варьируется и зависит от кол-ва человек в штате – чем больше штат, тем больше выплата) – </a:t>
            </a:r>
            <a:r>
              <a:rPr lang="ru-RU" sz="2400" b="1" u="sng" dirty="0">
                <a:solidFill>
                  <a:schemeClr val="tx1"/>
                </a:solidFill>
              </a:rPr>
              <a:t>23 000 руб.</a:t>
            </a:r>
            <a:r>
              <a:rPr lang="ru-RU" sz="2400" u="sng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 (2025/2026 уч. году)</a:t>
            </a:r>
            <a:endParaRPr lang="ru-RU" sz="2400" u="sng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 Надбавка за увеличение нагрузки (выработка больше 18 ч. в неделю)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 Надбавка за </a:t>
            </a:r>
            <a:r>
              <a:rPr lang="ru-RU" sz="2400" b="1" dirty="0">
                <a:solidFill>
                  <a:schemeClr val="tx1"/>
                </a:solidFill>
              </a:rPr>
              <a:t>категорию</a:t>
            </a:r>
            <a:r>
              <a:rPr lang="ru-RU" sz="2400" dirty="0">
                <a:solidFill>
                  <a:schemeClr val="tx1"/>
                </a:solidFill>
              </a:rPr>
              <a:t> и </a:t>
            </a:r>
            <a:r>
              <a:rPr lang="ru-RU" sz="2400" b="1" dirty="0">
                <a:solidFill>
                  <a:schemeClr val="tx1"/>
                </a:solidFill>
              </a:rPr>
              <a:t>звание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 Надбавка за внеурочную деятельность (элективы, кружки, форумы, общественные объединения, секции)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 Доплаты за участие в конкурсах и олимпиадах</a:t>
            </a:r>
          </a:p>
          <a:p>
            <a:pPr marL="0" indent="0"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10 901 </a:t>
            </a:r>
            <a:r>
              <a:rPr lang="ru-RU" sz="2400" dirty="0">
                <a:solidFill>
                  <a:schemeClr val="tx1"/>
                </a:solidFill>
              </a:rPr>
              <a:t>+ </a:t>
            </a:r>
            <a:r>
              <a:rPr lang="ru-RU" sz="2400" b="1" dirty="0">
                <a:solidFill>
                  <a:schemeClr val="tx1"/>
                </a:solidFill>
              </a:rPr>
              <a:t>10 901 </a:t>
            </a:r>
            <a:r>
              <a:rPr lang="ru-RU" sz="2400" dirty="0">
                <a:solidFill>
                  <a:schemeClr val="tx1"/>
                </a:solidFill>
              </a:rPr>
              <a:t>+ </a:t>
            </a:r>
            <a:r>
              <a:rPr lang="ru-RU" sz="2400" b="1" dirty="0">
                <a:solidFill>
                  <a:schemeClr val="tx1"/>
                </a:solidFill>
              </a:rPr>
              <a:t>10 000 </a:t>
            </a:r>
            <a:r>
              <a:rPr lang="ru-RU" sz="2400" dirty="0">
                <a:solidFill>
                  <a:schemeClr val="tx1"/>
                </a:solidFill>
              </a:rPr>
              <a:t>+ </a:t>
            </a:r>
            <a:r>
              <a:rPr lang="ru-RU" sz="2400" b="1" dirty="0">
                <a:solidFill>
                  <a:schemeClr val="tx1"/>
                </a:solidFill>
              </a:rPr>
              <a:t>23 000 </a:t>
            </a:r>
            <a:r>
              <a:rPr lang="ru-RU" sz="2400" dirty="0">
                <a:solidFill>
                  <a:schemeClr val="tx1"/>
                </a:solidFill>
              </a:rPr>
              <a:t>+ </a:t>
            </a:r>
            <a:r>
              <a:rPr lang="ru-RU" sz="2400" b="1" dirty="0">
                <a:solidFill>
                  <a:schemeClr val="tx1"/>
                </a:solidFill>
              </a:rPr>
              <a:t>3 315 </a:t>
            </a:r>
            <a:r>
              <a:rPr lang="ru-RU" sz="2400" dirty="0">
                <a:solidFill>
                  <a:schemeClr val="tx1"/>
                </a:solidFill>
              </a:rPr>
              <a:t>+ надбавка за 1-ую категорию + надбавка за уведичение нагрузки + надбавка за внеурочную деятельность + надбавка за участие в конкурсах и олимпиадах = зарплата молодого специалиста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</a:rPr>
              <a:t>   </a:t>
            </a:r>
            <a:r>
              <a:rPr lang="ru-RU" sz="2400" b="1" dirty="0">
                <a:solidFill>
                  <a:schemeClr val="tx1"/>
                </a:solidFill>
              </a:rPr>
              <a:t>Средняя заработная плата педагога </a:t>
            </a:r>
            <a:r>
              <a:rPr lang="ru-RU" sz="2400" b="1" u="sng" dirty="0">
                <a:solidFill>
                  <a:schemeClr val="tx1"/>
                </a:solidFill>
              </a:rPr>
              <a:t>60 125 руб.</a:t>
            </a:r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22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747EC-3ABB-6BBC-3063-390F6CAC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Почему Вы должны выбрать нас?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CDD75-96E6-0D0A-8731-E60EE4911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82" y="1771048"/>
            <a:ext cx="11809396" cy="494738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 Близкая удалённость образовательного учреждения от г. Старицы, расстояние от г. Твери – </a:t>
            </a:r>
            <a:r>
              <a:rPr lang="ru-RU" sz="2000" b="1" dirty="0">
                <a:solidFill>
                  <a:schemeClr val="tx1"/>
                </a:solidFill>
              </a:rPr>
              <a:t>65 км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Предоставление служебного жилья </a:t>
            </a:r>
            <a:r>
              <a:rPr lang="ru-RU" sz="2000" dirty="0">
                <a:solidFill>
                  <a:schemeClr val="tx1"/>
                </a:solidFill>
              </a:rPr>
              <a:t>(средняя стоимость аренды 1-ой квартиры в г. Старица от 20 000 до 30 000 рублей)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 При переезде с семьей предоставление служебной 2-ух/ 3-х комнатной квартиры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 Средняя заработная плата педагогов </a:t>
            </a:r>
            <a:r>
              <a:rPr lang="ru-RU" sz="2000" b="1" u="sng" dirty="0">
                <a:solidFill>
                  <a:schemeClr val="tx1"/>
                </a:solidFill>
              </a:rPr>
              <a:t>60 125 руб.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 Возможность </a:t>
            </a:r>
            <a:r>
              <a:rPr lang="ru-RU" sz="2000" b="1" dirty="0">
                <a:solidFill>
                  <a:schemeClr val="tx1"/>
                </a:solidFill>
              </a:rPr>
              <a:t>увеличения дохода </a:t>
            </a:r>
            <a:r>
              <a:rPr lang="ru-RU" sz="2000" dirty="0">
                <a:solidFill>
                  <a:schemeClr val="tx1"/>
                </a:solidFill>
              </a:rPr>
              <a:t>за счет репетиторской деятельности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 Возможность участия в одной из программ: </a:t>
            </a:r>
            <a:r>
              <a:rPr lang="ru-RU" sz="2000" b="1" dirty="0">
                <a:solidFill>
                  <a:schemeClr val="tx1"/>
                </a:solidFill>
              </a:rPr>
              <a:t>«Земский учитель» </a:t>
            </a:r>
            <a:r>
              <a:rPr lang="ru-RU" sz="2000" dirty="0">
                <a:solidFill>
                  <a:schemeClr val="tx1"/>
                </a:solidFill>
              </a:rPr>
              <a:t>или </a:t>
            </a:r>
            <a:r>
              <a:rPr lang="ru-RU" sz="2000" b="1" dirty="0">
                <a:solidFill>
                  <a:schemeClr val="tx1"/>
                </a:solidFill>
              </a:rPr>
              <a:t>«Развитие образования Тверской области»</a:t>
            </a:r>
            <a:r>
              <a:rPr lang="ru-RU" sz="2000" dirty="0">
                <a:solidFill>
                  <a:schemeClr val="tx1"/>
                </a:solidFill>
              </a:rPr>
              <a:t> – при участии в программе выплата соствляет </a:t>
            </a:r>
            <a:r>
              <a:rPr lang="ru-RU" sz="2000" b="1" i="1" dirty="0">
                <a:solidFill>
                  <a:schemeClr val="tx1"/>
                </a:solidFill>
              </a:rPr>
              <a:t>1 000 000 руб</a:t>
            </a:r>
            <a:r>
              <a:rPr lang="ru-RU" sz="2000" dirty="0">
                <a:solidFill>
                  <a:schemeClr val="tx1"/>
                </a:solidFill>
              </a:rPr>
              <a:t>., данную выплату можно использовать для первончального взноса при покупке жилья (стоимость 1-ой квартиры в г. Старица варьируется от 1 500 000 – 2 000 000 руб.)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Компенсация коммунальных услуг</a:t>
            </a:r>
            <a:r>
              <a:rPr lang="ru-RU" sz="2000" dirty="0">
                <a:solidFill>
                  <a:schemeClr val="tx1"/>
                </a:solidFill>
              </a:rPr>
              <a:t>, для зарегистрированных в сельской местности – </a:t>
            </a:r>
            <a:r>
              <a:rPr lang="ru-RU" sz="2000" b="1" u="sng" dirty="0">
                <a:solidFill>
                  <a:schemeClr val="tx1"/>
                </a:solidFill>
              </a:rPr>
              <a:t>1 500 руб.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Возможность повышать свой профессиональный уровень (курсы повышения квалификации и переподготовки)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 После трудоустройства присвоение учителю 1-ой категории ( + денежная надбавка за категорию)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 Возможность участия в конкурсе </a:t>
            </a:r>
            <a:r>
              <a:rPr lang="ru-RU" sz="2000" b="1" dirty="0">
                <a:solidFill>
                  <a:schemeClr val="tx1"/>
                </a:solidFill>
              </a:rPr>
              <a:t>«Учитель года» </a:t>
            </a:r>
            <a:r>
              <a:rPr lang="ru-RU" sz="2000" dirty="0">
                <a:solidFill>
                  <a:schemeClr val="tx1"/>
                </a:solidFill>
              </a:rPr>
              <a:t>– победа в конкурсе гарантирует дополнительную стимулирующую выплату в течение 1 года 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0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1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DEEE7-BDE7-787A-196F-3CF4A52A6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7CF842-1551-7CA3-E3D1-18EE26C15B8C}"/>
              </a:ext>
            </a:extLst>
          </p:cNvPr>
          <p:cNvSpPr txBox="1"/>
          <p:nvPr/>
        </p:nvSpPr>
        <p:spPr>
          <a:xfrm>
            <a:off x="125130" y="1655545"/>
            <a:ext cx="5226517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/>
              <a:t> Реквизиты организации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/>
              <a:t> Краткая информация о школе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/>
              <a:t> Внешний и внутренний вид школы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/>
              <a:t> Как до нас добраться?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/>
              <a:t> Вакансии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/>
              <a:t> О заработной плате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/>
              <a:t> Программы и льготы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/>
              <a:t> Почему Вы должны выбрать нас?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/>
              <a:t> О городе Старица</a:t>
            </a:r>
          </a:p>
        </p:txBody>
      </p:sp>
    </p:spTree>
    <p:extLst>
      <p:ext uri="{BB962C8B-B14F-4D97-AF65-F5344CB8AC3E}">
        <p14:creationId xmlns:p14="http://schemas.microsoft.com/office/powerpoint/2010/main" val="249026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8CF92-DE37-CE8D-8414-25CC8721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Почему Вы должны выбрать нас?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654C6-B2E1-A466-E5EA-269C425F5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8" y="1825624"/>
            <a:ext cx="6246795" cy="492168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300" b="1" u="sng" dirty="0">
                <a:solidFill>
                  <a:schemeClr val="tx1"/>
                </a:solidFill>
              </a:rPr>
              <a:t>О городе Старица: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 Основан в 1297 г.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 Город относится к малым городам России, так как имеет население менее 50 000 человек (на 1 марта 2026 года численность населения — </a:t>
            </a:r>
            <a:r>
              <a:rPr lang="ru-RU" sz="2400" b="1" dirty="0">
                <a:solidFill>
                  <a:schemeClr val="tx1"/>
                </a:solidFill>
              </a:rPr>
              <a:t>7 367 человек</a:t>
            </a:r>
            <a:r>
              <a:rPr lang="ru-RU" sz="2400" dirty="0">
                <a:solidFill>
                  <a:schemeClr val="tx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Расстояние</a:t>
            </a:r>
            <a:r>
              <a:rPr lang="ru-RU" sz="2400" dirty="0">
                <a:solidFill>
                  <a:schemeClr val="tx1"/>
                </a:solidFill>
              </a:rPr>
              <a:t> от города до областного центра – </a:t>
            </a:r>
            <a:r>
              <a:rPr lang="ru-RU" sz="2400" b="1" dirty="0">
                <a:solidFill>
                  <a:schemeClr val="tx1"/>
                </a:solidFill>
              </a:rPr>
              <a:t>65 км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 На территории города расположены: 1) </a:t>
            </a:r>
            <a:r>
              <a:rPr lang="ru-RU" sz="2400" b="1" dirty="0">
                <a:solidFill>
                  <a:schemeClr val="tx1"/>
                </a:solidFill>
              </a:rPr>
              <a:t>Старицкий механический завод </a:t>
            </a:r>
            <a:r>
              <a:rPr lang="ru-RU" sz="2400" dirty="0">
                <a:solidFill>
                  <a:schemeClr val="tx1"/>
                </a:solidFill>
              </a:rPr>
              <a:t>(филиал ОАО НПО «Родина») - занимается разработкой и производством гидравлических систем для самолётов; 2) </a:t>
            </a:r>
            <a:r>
              <a:rPr lang="ru-RU" sz="2400" b="1" dirty="0">
                <a:solidFill>
                  <a:schemeClr val="tx1"/>
                </a:solidFill>
              </a:rPr>
              <a:t>Старицкий электромеханический завод </a:t>
            </a:r>
            <a:r>
              <a:rPr lang="ru-RU" sz="2400" dirty="0">
                <a:solidFill>
                  <a:schemeClr val="tx1"/>
                </a:solidFill>
              </a:rPr>
              <a:t>(СТЭМЗ) -  металлообрабатывающее предприятие, занимается литьём сплавов, производит металлические изделия и оборудование, работает с резиной и пластмассой.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 Старица входит в туристический маршрут </a:t>
            </a:r>
            <a:r>
              <a:rPr lang="ru-RU" sz="2400" b="1" dirty="0">
                <a:solidFill>
                  <a:schemeClr val="tx1"/>
                </a:solidFill>
              </a:rPr>
              <a:t>«Пушкинское кольцо Верхневолжья» </a:t>
            </a:r>
            <a:endParaRPr lang="ru-RU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9F1BA-06B3-A196-D410-6433545C4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46" y="2159283"/>
            <a:ext cx="5656445" cy="42543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670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34AB7-499E-400F-FBCC-E85EB8DD5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Инфраструктура города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4081F-1B7E-E0B1-F895-F63E7DA29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3231" y="1426586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ГБУЗ «Старицкая Центральная районная больница»: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  1) Поликлиника: взрослое и детское отделение, наличие узких специалистов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  2) Стоматологический кабинет (приём взрослых и детей, протезирование)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  3) Стационар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  4) Женская консультация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4AB61-0893-5D97-E1AB-E1BAB2F6B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6" y="3494938"/>
            <a:ext cx="5535090" cy="30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8E84DB-0567-A253-102E-AFDE78CA2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99" y="3429000"/>
            <a:ext cx="4713474" cy="3016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115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696F-17DB-8F38-BD04-95CD3808A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Инфраструктура города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E025F-B652-27B2-89D2-5EBEA3433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8360" y="1343818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Детская школа искусств – </a:t>
            </a:r>
            <a:r>
              <a:rPr lang="ru-RU" sz="2400" dirty="0">
                <a:solidFill>
                  <a:schemeClr val="tx1"/>
                </a:solidFill>
              </a:rPr>
              <a:t>игра на музыкальных инструментах, рисование, лепка, театральная студия и др.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</a:rPr>
              <a:t> Старицкий Дом культуры им. Я.С. Потапова </a:t>
            </a:r>
            <a:r>
              <a:rPr lang="ru-RU" sz="2400" dirty="0">
                <a:solidFill>
                  <a:schemeClr val="tx1"/>
                </a:solidFill>
              </a:rPr>
              <a:t>– кинотеатр, танцевальные коллективы, фитнес, концерты, мастер-классы и др.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108FF-9FDF-DFD5-312B-DBF103931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3" y="3001170"/>
            <a:ext cx="4876801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711A27-EF1D-5098-53AF-BB144DC02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59" y="3014798"/>
            <a:ext cx="5388498" cy="3643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61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37360-5BDE-537E-AE6B-B74D25EC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Инфраструктура города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8BF7A-B161-B00C-D462-DA4B0AB57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8360" y="1343818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</a:rPr>
              <a:t> Детская спортивная школа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</a:rPr>
              <a:t> Ледовый дворец </a:t>
            </a:r>
            <a:r>
              <a:rPr lang="ru-RU" sz="2400" dirty="0">
                <a:solidFill>
                  <a:schemeClr val="tx1"/>
                </a:solidFill>
              </a:rPr>
              <a:t>(хоккей, тренажерный зал, массовые катания, фигурное катание)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F444FB-74FA-D6E0-F44A-A8EB0F0A3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5" y="2530876"/>
            <a:ext cx="5183108" cy="3744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53BFDC-9225-77D0-06B6-3E390CAF8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968" y="2530876"/>
            <a:ext cx="5094973" cy="3821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353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10C98-A958-F0BE-93BC-3F8F87854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Инфраструктура города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A4773-6848-80F7-9D3B-88A21B14D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606" y="1343818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</a:rPr>
              <a:t> Парк «Старицкое Зарядье»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</a:rPr>
              <a:t> Парк на ул. Коммунистическая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72958-9973-59CD-D3EA-743BA8063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6" y="2669381"/>
            <a:ext cx="7107528" cy="3997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F0B9F5-DE64-A853-DE8D-3BE026950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937" y="4169704"/>
            <a:ext cx="4077478" cy="2538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12B792-C8B9-07FF-1F6F-379DA93D6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991" y="1343818"/>
            <a:ext cx="4711370" cy="2915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728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07DD-8805-AC71-8EAD-F95F9860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Инфраструктура города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87AC0-5D5A-9BE7-4867-7591079CA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617" y="1343818"/>
            <a:ext cx="5966861" cy="10817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</a:rPr>
              <a:t> Старицкий Успенский монастырь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</a:rPr>
              <a:t> Ильинская церковь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63F22-9F43-1C06-1E0C-B85308E94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4" y="2480452"/>
            <a:ext cx="5682124" cy="3764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DF7A6A-6CAE-6B05-430C-966BD17AF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83" y="2218847"/>
            <a:ext cx="5320720" cy="402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576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E348F-1723-65D1-598C-CF5FCDBD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Инфраструктура города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44E00-0CE1-6595-3EAC-8F4EFD82F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9252" y="1457877"/>
            <a:ext cx="8454887" cy="121574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</a:rPr>
              <a:t> Борисоглебский собор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</a:rPr>
              <a:t> церковь Параскевы Пятницы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66B35-1B80-6D01-0C7F-B5503FA95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3" y="2954957"/>
            <a:ext cx="6200307" cy="3488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D4942D-22E4-5EA5-88FA-36C1BC611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94" y="2954957"/>
            <a:ext cx="5238173" cy="3488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409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3516D-E663-380C-4FFA-1D62C5064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Инфраструктура города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D66C5-5475-4987-72CA-A6286F3AB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6059" y="1343818"/>
            <a:ext cx="8870482" cy="1553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Другие объекты инфраструктуры города можно посмотреть на официальном сайте компании «Старицкий посад».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«Старицкий посад» </a:t>
            </a:r>
            <a:r>
              <a:rPr lang="ru-RU" sz="2400" dirty="0">
                <a:solidFill>
                  <a:schemeClr val="tx1"/>
                </a:solidFill>
              </a:rPr>
              <a:t>активно способствует развитию города, восстанавливает старое и строит новое!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4E3749-317E-37FC-91E9-3AE79560A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74" y="2819157"/>
            <a:ext cx="3410852" cy="341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4A414A-9EF5-88D1-8122-3EE8C4548AB6}"/>
              </a:ext>
            </a:extLst>
          </p:cNvPr>
          <p:cNvSpPr txBox="1"/>
          <p:nvPr/>
        </p:nvSpPr>
        <p:spPr>
          <a:xfrm>
            <a:off x="4667851" y="6230009"/>
            <a:ext cx="3846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https://star-posad.ru/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570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42493-32CD-ECC2-A825-2B7869E5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«Карандаш-фест»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41168-B1DF-19F2-E27D-B3734A735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04" y="2061851"/>
            <a:ext cx="5157937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 «Карандаш-фест» впервые был проведен 2 августа 2025 года в г. Старица – </a:t>
            </a:r>
            <a:r>
              <a:rPr lang="ru-RU" sz="2400" b="1" dirty="0">
                <a:solidFill>
                  <a:schemeClr val="tx1"/>
                </a:solidFill>
              </a:rPr>
              <a:t>масштабное мероприятие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 Посвящен клоуну «Карандашу» (Михаилу Румянцеву), здесь в Старице он работал оформителем в театре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 Следующий «Карандаш-фест» состоится 31.07-01.08.2026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 Фестиваль посетили </a:t>
            </a:r>
            <a:r>
              <a:rPr lang="ru-RU" sz="2400" b="1" dirty="0">
                <a:solidFill>
                  <a:schemeClr val="tx1"/>
                </a:solidFill>
              </a:rPr>
              <a:t>более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10 000 человек</a:t>
            </a:r>
            <a:r>
              <a:rPr lang="ru-RU" sz="2400" dirty="0">
                <a:solidFill>
                  <a:schemeClr val="tx1"/>
                </a:solidFill>
              </a:rPr>
              <a:t> со всей России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62550B-EED0-DA7C-8666-E6EA3842C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41" y="1918185"/>
            <a:ext cx="6603333" cy="4402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646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905A1-14E8-F3B9-CA15-7880045D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«Карандаш-фест»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B7E58-8F3B-6548-50E3-0C440923A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9312" y="1440615"/>
            <a:ext cx="8418095" cy="811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Подробнее об фестивале можно узнать, прейдя по </a:t>
            </a:r>
            <a:r>
              <a:rPr lang="en-US" sz="2400" dirty="0">
                <a:solidFill>
                  <a:schemeClr val="tx1"/>
                </a:solidFill>
              </a:rPr>
              <a:t>QR-</a:t>
            </a:r>
            <a:r>
              <a:rPr lang="ru-RU" sz="2400" dirty="0">
                <a:solidFill>
                  <a:schemeClr val="tx1"/>
                </a:solidFill>
              </a:rPr>
              <a:t>коду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77E4F5-BE60-FFED-E8D9-F8E6FE892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029493"/>
            <a:ext cx="34480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426EAD-64AE-D161-A69A-13F4622748CE}"/>
              </a:ext>
            </a:extLst>
          </p:cNvPr>
          <p:cNvSpPr txBox="1"/>
          <p:nvPr/>
        </p:nvSpPr>
        <p:spPr>
          <a:xfrm>
            <a:off x="4812632" y="5477543"/>
            <a:ext cx="3214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https://karandashfest.ru/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78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C06E0-7511-7A2C-039E-1099AA811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FE76E3E-38B3-56C2-1747-7C8A7FE3F356}"/>
              </a:ext>
            </a:extLst>
          </p:cNvPr>
          <p:cNvSpPr/>
          <p:nvPr/>
        </p:nvSpPr>
        <p:spPr>
          <a:xfrm>
            <a:off x="204042" y="2196174"/>
            <a:ext cx="4172856" cy="41095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845C87-5BFA-788B-EC8F-7D46F1997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Реквизиты организации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EFA38B-7025-6B57-0A77-47C1B491F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4155" y="2101352"/>
            <a:ext cx="5268686" cy="3713691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0B4ACAF-2298-4E7B-CFF4-BA86F8B42E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34" y="2300438"/>
            <a:ext cx="6393770" cy="382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19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300A3-D85A-D3CF-C99C-0C3B454E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5C1AC03-6331-FAB5-E9C5-2A4B6591311A}"/>
              </a:ext>
            </a:extLst>
          </p:cNvPr>
          <p:cNvSpPr/>
          <p:nvPr/>
        </p:nvSpPr>
        <p:spPr>
          <a:xfrm>
            <a:off x="2152659" y="1403609"/>
            <a:ext cx="4172856" cy="52736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8D507-A74D-68E2-E8D4-BCA2D483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Почему Вы должны выбрать нас?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A2E0D-7E71-1CE2-D51F-78D7A003E1D5}"/>
              </a:ext>
            </a:extLst>
          </p:cNvPr>
          <p:cNvSpPr txBox="1"/>
          <p:nvPr/>
        </p:nvSpPr>
        <p:spPr>
          <a:xfrm>
            <a:off x="2152659" y="1343818"/>
            <a:ext cx="42200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   Сильные стороны города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Близость к Твери (65 км) и Москве (250 км)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Экологически чистая территория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Компактность города: многие объекты важной инфраструктуры находятся в шаговой доступности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Наличие крупных промышленных предприятий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Наличие развитой инфраструктуры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Высокая доступность медицины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Транспортная доступность до областного центра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Активное развитие туризма: наличие музеев, парков, современных гостиниц и ресторанов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Разнообразие культурно-массовых мероприятий, кинотеатр, концерты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7DA1EB-F4F4-2BD6-EE6B-6B0529408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16" y="1343818"/>
            <a:ext cx="4107470" cy="273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07D833-857A-AC92-9ED8-EAA4FAEF8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46" y="4119686"/>
            <a:ext cx="4107471" cy="2738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005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EABA6-DDB3-0DB8-ECA6-57F6B69BC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Видеоролик о городе Старица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DF26C-FFDA-4576-B7E3-95711CD1D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027" y="1343818"/>
            <a:ext cx="4320941" cy="13255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</a:rPr>
              <a:t>Перейдя по ссылке можно посмотреть видеоролик «О Старице за 3 минуты»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55FF785-B109-4EA0-3A2A-E96C8CA0E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472" y="2589195"/>
            <a:ext cx="3448050" cy="33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8106BE-DB7E-E8DA-7BE4-AC385D441DA8}"/>
              </a:ext>
            </a:extLst>
          </p:cNvPr>
          <p:cNvSpPr txBox="1"/>
          <p:nvPr/>
        </p:nvSpPr>
        <p:spPr>
          <a:xfrm>
            <a:off x="3445845" y="6044666"/>
            <a:ext cx="544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https://vkvideo.ru/video-29146482_456248079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077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9B74-27B4-C784-0EF7-DBDC1692D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Контактная информация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9C3F0-7B62-CDA0-337E-1C62590E9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55" y="2342510"/>
            <a:ext cx="5418622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МБОУ «Ново-Ямская СОШ»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Директор: </a:t>
            </a:r>
            <a:r>
              <a:rPr lang="ru-RU" sz="2400" dirty="0">
                <a:solidFill>
                  <a:schemeClr val="tx1"/>
                </a:solidFill>
              </a:rPr>
              <a:t>Стогова Марина Викторовна 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Телефон: </a:t>
            </a:r>
            <a:r>
              <a:rPr lang="ru-RU" sz="2400" dirty="0">
                <a:solidFill>
                  <a:schemeClr val="tx1"/>
                </a:solidFill>
              </a:rPr>
              <a:t>+7(482) – 632 – 39 – 54 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Эл. почта: </a:t>
            </a:r>
            <a:r>
              <a:rPr lang="en-US" sz="2400" dirty="0">
                <a:solidFill>
                  <a:schemeClr val="tx1"/>
                </a:solidFill>
                <a:hlinkClick r:id="rId2"/>
              </a:rPr>
              <a:t>starica.novoyamskaya@tvershkola.ru</a:t>
            </a:r>
            <a:endParaRPr lang="ru-RU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ВК: </a:t>
            </a:r>
            <a:r>
              <a:rPr lang="en-US" sz="2400" dirty="0">
                <a:solidFill>
                  <a:schemeClr val="tx1"/>
                </a:solidFill>
                <a:hlinkClick r:id="rId3"/>
              </a:rPr>
              <a:t>https://vk.com/public202218474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87669-3EB4-143E-9348-3015C480CF0C}"/>
              </a:ext>
            </a:extLst>
          </p:cNvPr>
          <p:cNvSpPr txBox="1"/>
          <p:nvPr/>
        </p:nvSpPr>
        <p:spPr>
          <a:xfrm>
            <a:off x="3484747" y="1289166"/>
            <a:ext cx="5418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Все интересующие дополнительные вопросы по поводу вакансий, условий, жизни школы и города можно узнать, обратившись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ED0E88-859C-7665-5683-221B2E6EEB27}"/>
              </a:ext>
            </a:extLst>
          </p:cNvPr>
          <p:cNvSpPr txBox="1"/>
          <p:nvPr/>
        </p:nvSpPr>
        <p:spPr>
          <a:xfrm>
            <a:off x="7411454" y="2250177"/>
            <a:ext cx="461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Помощник Директора:</a:t>
            </a:r>
          </a:p>
          <a:p>
            <a:r>
              <a:rPr lang="ru-RU" sz="2400" dirty="0"/>
              <a:t>Чиликин Дмитрий Сергеевич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433F9DB-7913-9E5C-41C4-576CEBE4B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87" y="3429000"/>
            <a:ext cx="2851083" cy="285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88699A-2F1C-6798-0990-36D479C4A4EE}"/>
              </a:ext>
            </a:extLst>
          </p:cNvPr>
          <p:cNvSpPr txBox="1"/>
          <p:nvPr/>
        </p:nvSpPr>
        <p:spPr>
          <a:xfrm>
            <a:off x="7411454" y="3034137"/>
            <a:ext cx="4610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ВК: </a:t>
            </a:r>
            <a:r>
              <a:rPr lang="en-US" sz="2400" dirty="0"/>
              <a:t>https://vk.com/dmchilikin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31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7CA5C-4E75-4DC9-987C-9A24FFB04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Краткая информация о школе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595BBD-3E0E-4090-970E-233086F7A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057" y="1921878"/>
            <a:ext cx="3196771" cy="4351338"/>
          </a:xfrm>
          <a:solidFill>
            <a:schemeClr val="accent1"/>
          </a:solidFill>
          <a:effectLst>
            <a:outerShdw blurRad="50800" dist="38100" dir="5400000" algn="t" rotWithShape="0">
              <a:schemeClr val="accent1"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           О школе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 Год основания: 1987 г.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Проектная мощность – 750 мест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Кол-во обучающихся: 615 человек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Кол-во классов комплектов: 29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Средняя наполняемость: 25 человек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453D517-573E-4E71-AD03-FCE9FF6F95CE}"/>
              </a:ext>
            </a:extLst>
          </p:cNvPr>
          <p:cNvSpPr txBox="1">
            <a:spLocks/>
          </p:cNvSpPr>
          <p:nvPr/>
        </p:nvSpPr>
        <p:spPr>
          <a:xfrm>
            <a:off x="3602464" y="1469490"/>
            <a:ext cx="4309502" cy="4803725"/>
          </a:xfrm>
          <a:prstGeom prst="rect">
            <a:avLst/>
          </a:prstGeom>
          <a:solidFill>
            <a:schemeClr val="accent2"/>
          </a:solidFill>
          <a:effectLst>
            <a:outerShdw blurRad="50800" dist="38100" dir="5400000" algn="t" rotWithShape="0">
              <a:schemeClr val="accent2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         Кадровый состав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chemeClr val="bg1"/>
                </a:solidFill>
              </a:rPr>
              <a:t>Всего в школе работает 51 педагог: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15 (7,6%) имеют первую квалификационную категорию,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15 (7,6%) имеют высшую квалификационную категорию,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6 (3%) награждены Почетной грамотой Министерства образования РФ,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1 (0,5%) Почетный работник сферы образования РФ,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Средняя заработная плата педагогов </a:t>
            </a:r>
            <a:r>
              <a:rPr lang="ru-RU" sz="2000" b="1" u="sng" dirty="0">
                <a:solidFill>
                  <a:schemeClr val="bg1"/>
                </a:solidFill>
              </a:rPr>
              <a:t>составляет 60 125 рублей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FA7CCF3-6F60-4CC2-B4ED-B278E11EBD0C}"/>
              </a:ext>
            </a:extLst>
          </p:cNvPr>
          <p:cNvSpPr txBox="1">
            <a:spLocks/>
          </p:cNvSpPr>
          <p:nvPr/>
        </p:nvSpPr>
        <p:spPr>
          <a:xfrm>
            <a:off x="8143602" y="1469490"/>
            <a:ext cx="3874341" cy="4803725"/>
          </a:xfrm>
          <a:prstGeom prst="rect">
            <a:avLst/>
          </a:prstGeom>
          <a:solidFill>
            <a:schemeClr val="accent3"/>
          </a:solidFill>
          <a:effectLst>
            <a:outerShdw blurRad="50800" dist="38100" dir="5400000" algn="t" rotWithShape="0">
              <a:schemeClr val="accent3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Дополнительное образование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chemeClr val="bg1"/>
                </a:solidFill>
              </a:rPr>
              <a:t>Наличие лицензии – имеется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Кол-во творческих объединений – 2,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кружков – 24,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спортивных секций – 4,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общественных объединений – 5.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Кол-во детей, охваченных дополнительным образованием – 615 (100%).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7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F6CC-68D7-3A96-FFF5-90A8094FC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Внешний вид школы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B7107-A50A-18A0-A117-A69F61583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879" y="1848318"/>
            <a:ext cx="5750067" cy="4562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E76EEC-94F5-3C89-9D6E-2B1825C5E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27" y="1292367"/>
            <a:ext cx="3898496" cy="291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151AB-FDC6-6DC1-5442-773AF1C06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127" y="4129645"/>
            <a:ext cx="3898496" cy="271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621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0F8C-DD0E-C45F-8083-A22ABAFEC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Столовая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A93C35-D0A1-A1EC-0031-B096FD1BB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308" y="1530686"/>
            <a:ext cx="3907856" cy="5210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4F8147-1DD3-08D3-F1A9-870A92E28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309" y="1530686"/>
            <a:ext cx="3811604" cy="508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841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7DF3E-B14B-8571-29AF-4872F0342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1903242" cy="1325563"/>
          </a:xfrm>
        </p:spPr>
        <p:txBody>
          <a:bodyPr/>
          <a:lstStyle/>
          <a:p>
            <a:pPr algn="ctr"/>
            <a:r>
              <a:rPr lang="ru-RU" dirty="0"/>
              <a:t>Актовый зал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15211-00C9-DA89-347C-A20721F8D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814" y="1457944"/>
            <a:ext cx="3923263" cy="5235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A46787-EBED-DBA7-3EB5-7AE699B1C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47" y="2040555"/>
            <a:ext cx="6661788" cy="4442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8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C708-D465-6145-7F36-F51961D2A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Кабинеты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95BF98-0113-5342-26FB-DC58D4A54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17" y="2416753"/>
            <a:ext cx="3936882" cy="3298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902C5C-6E70-2363-2901-87EC434D3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663" y="2541069"/>
            <a:ext cx="7030664" cy="317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51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DEE7E-E8BA-1FA2-FB2E-C0E1B565D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Центр детских инициатив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454C3-C4F3-4331-FE49-D301F1185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10" y="1934688"/>
            <a:ext cx="3611993" cy="4810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0C304-3208-1704-69B3-A16EE968E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806" y="2470620"/>
            <a:ext cx="7478083" cy="3379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D08DD2-7F62-4584-7E99-E88E18E432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7719" r="4854" b="1648"/>
          <a:stretch>
            <a:fillRect/>
          </a:stretch>
        </p:blipFill>
        <p:spPr>
          <a:xfrm>
            <a:off x="2339747" y="1578544"/>
            <a:ext cx="2055599" cy="2054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38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1592</Words>
  <Application>Microsoft Office PowerPoint</Application>
  <PresentationFormat>Widescreen</PresentationFormat>
  <Paragraphs>175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Тема Office</vt:lpstr>
      <vt:lpstr>Информация о  Муниципальном бюджетном общеобразовательном учреждении «Ново-Ямская средняя общеобразовательная школа имени адмирала Ф.С. Октябрьского» </vt:lpstr>
      <vt:lpstr>PowerPoint Presentation</vt:lpstr>
      <vt:lpstr>Реквизиты организации</vt:lpstr>
      <vt:lpstr>Краткая информация о школе</vt:lpstr>
      <vt:lpstr>Внешний вид школы</vt:lpstr>
      <vt:lpstr>Столовая</vt:lpstr>
      <vt:lpstr>Актовый зал</vt:lpstr>
      <vt:lpstr>Кабинеты</vt:lpstr>
      <vt:lpstr>Центр детских инициатив</vt:lpstr>
      <vt:lpstr>Школьный музей</vt:lpstr>
      <vt:lpstr>Спортивные сооружения</vt:lpstr>
      <vt:lpstr>Как до нас добраться?</vt:lpstr>
      <vt:lpstr>Вакансии</vt:lpstr>
      <vt:lpstr>О заработной плате</vt:lpstr>
      <vt:lpstr>Программы и льготы</vt:lpstr>
      <vt:lpstr>Программы и льготы</vt:lpstr>
      <vt:lpstr>Зарплата молодого специалиста</vt:lpstr>
      <vt:lpstr>Зарплата «молодого специалиста»</vt:lpstr>
      <vt:lpstr>Почему Вы должны выбрать нас?</vt:lpstr>
      <vt:lpstr>Почему Вы должны выбрать нас?</vt:lpstr>
      <vt:lpstr>Инфраструктура города</vt:lpstr>
      <vt:lpstr>Инфраструктура города</vt:lpstr>
      <vt:lpstr>Инфраструктура города</vt:lpstr>
      <vt:lpstr>Инфраструктура города</vt:lpstr>
      <vt:lpstr>Инфраструктура города</vt:lpstr>
      <vt:lpstr>Инфраструктура города</vt:lpstr>
      <vt:lpstr>Инфраструктура города</vt:lpstr>
      <vt:lpstr>«Карандаш-фест»</vt:lpstr>
      <vt:lpstr>«Карандаш-фест»</vt:lpstr>
      <vt:lpstr>Почему Вы должны выбрать нас?</vt:lpstr>
      <vt:lpstr>Видеоролик о городе Старица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Онлайн обучение  для детей</dc:title>
  <dc:creator>User Obstinate</dc:creator>
  <cp:lastModifiedBy>dmitriy</cp:lastModifiedBy>
  <cp:revision>45</cp:revision>
  <dcterms:created xsi:type="dcterms:W3CDTF">2021-05-01T10:18:37Z</dcterms:created>
  <dcterms:modified xsi:type="dcterms:W3CDTF">2026-03-09T13:33:01Z</dcterms:modified>
</cp:coreProperties>
</file>