
<file path=[Content_Types].xml><?xml version="1.0" encoding="utf-8"?>
<Types xmlns="http://schemas.openxmlformats.org/package/2006/content-types">
  <Default Extension="jpg" ContentType="image/jpe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png" ContentType="image/png"/>
  <Default Extension="wmf" ContentType="image/x-wmf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notesSlides/notesSlide15.xml" ContentType="application/vnd.openxmlformats-officedocument.presentationml.notesSlide+xml"/>
  <Override PartName="/ppt/slides/slide15.xml" ContentType="application/vnd.openxmlformats-officedocument.presentationml.slide+xml"/>
  <Override PartName="/docProps/app.xml" ContentType="application/vnd.openxmlformats-officedocument.extended-properties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6.xml" ContentType="application/vnd.openxmlformats-officedocument.presentationml.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2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ru-RU"/>
    </a:defPPr>
    <a:lvl1pPr marL="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378" y="90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 /><Relationship Id="rId22" Type="http://schemas.openxmlformats.org/officeDocument/2006/relationships/tableStyles" Target="tableStyles.xml" /><Relationship Id="rId23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8289373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68908292" name="Дата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32E96E-41F7-40C5-8419-297958CC00FA}" type="datetimeFigureOut">
              <a:rPr lang="ru-RU"/>
              <a:t>10/30/2013</a:t>
            </a:fld>
            <a:endParaRPr lang="ru-RU"/>
          </a:p>
        </p:txBody>
      </p:sp>
      <p:sp>
        <p:nvSpPr>
          <p:cNvPr id="1832501581" name="Рисунок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356179509" name="Заметка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1631943898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5418906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6999B8-B6B4-4561-A3CD-BBCDAB9FC9D9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2731785" name="Рисунок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</p:spPr>
      </p:sp>
      <p:sp>
        <p:nvSpPr>
          <p:cNvPr id="99549610" name="Текст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latin typeface="Arial"/>
              <a:cs typeface="Arial"/>
            </a:endParaRPr>
          </a:p>
        </p:txBody>
      </p:sp>
      <p:sp>
        <p:nvSpPr>
          <p:cNvPr id="213230426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E6999B8-B6B4-4561-A3CD-BBCDAB9FC9D9}" type="slidenum">
              <a:rPr lang="ru-RU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02CD6C1-A5D1-D040-F227-787EBE39FBE1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484DCCC-0BD8-1924-6699-FB8C5066A07A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BA36859-16BD-157B-4263-371223660B75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0737606-A5A2-3DF2-FFA8-C31B77AF2505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F55C4DE-678D-635D-E15B-12999B2FA5F8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F4071AD-67AB-B484-5CA4-EB20F311DF55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C3850D6-ED00-0BFF-0BC6-F9BF9F9D540E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2BE6AB6-6622-C076-4A38-B7122C353524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8D08EFE-B157-39B3-8BE6-A1328AC97121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3D4F5C-FCD7-26A7-C95D-4DE063F84753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3ECA5DA-0692-6D07-951D-81BA98AD11E1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757B7E1-CCD3-0A97-497B-0D3E84192454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2CBBFA2-CA1A-A6E9-DEAF-068452C94252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7DB494D-051F-F854-1D1B-076A16EB8A0F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2A375AC-CB09-EEA4-D31C-D89A4A5E54A7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083248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820650062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0936163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30.10.2013</a:t>
            </a:fld>
            <a:endParaRPr lang="ru-RU"/>
          </a:p>
        </p:txBody>
      </p:sp>
      <p:sp>
        <p:nvSpPr>
          <p:cNvPr id="929576962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38114091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737446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0522207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9792075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30.10.2013</a:t>
            </a:fld>
            <a:endParaRPr lang="ru-RU"/>
          </a:p>
        </p:txBody>
      </p:sp>
      <p:sp>
        <p:nvSpPr>
          <p:cNvPr id="717607002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4520073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8040001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96107500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1672936378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30.10.2013</a:t>
            </a:fld>
            <a:endParaRPr lang="ru-RU"/>
          </a:p>
        </p:txBody>
      </p:sp>
      <p:sp>
        <p:nvSpPr>
          <p:cNvPr id="674144694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8073473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45588897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830193226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0162921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30.10.2013</a:t>
            </a:fld>
            <a:endParaRPr lang="ru-RU"/>
          </a:p>
        </p:txBody>
      </p:sp>
      <p:sp>
        <p:nvSpPr>
          <p:cNvPr id="484612189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9392222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8362080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711310948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7074541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30.10.2013</a:t>
            </a:fld>
            <a:endParaRPr lang="ru-RU"/>
          </a:p>
        </p:txBody>
      </p:sp>
      <p:sp>
        <p:nvSpPr>
          <p:cNvPr id="44942409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7343646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74958641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920993504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1160189448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2092115640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30.10.2013</a:t>
            </a:fld>
            <a:endParaRPr lang="ru-RU"/>
          </a:p>
        </p:txBody>
      </p:sp>
      <p:sp>
        <p:nvSpPr>
          <p:cNvPr id="902441785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34145812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44692559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685537492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97363135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1070079811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8462966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82625703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30.10.2013</a:t>
            </a:fld>
            <a:endParaRPr lang="ru-RU"/>
          </a:p>
        </p:txBody>
      </p:sp>
      <p:sp>
        <p:nvSpPr>
          <p:cNvPr id="894690045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16859875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7822083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83700417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30.10.2013</a:t>
            </a:fld>
            <a:endParaRPr lang="ru-RU"/>
          </a:p>
        </p:txBody>
      </p:sp>
      <p:sp>
        <p:nvSpPr>
          <p:cNvPr id="1064203371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33338999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78654983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30.10.2013</a:t>
            </a:fld>
            <a:endParaRPr lang="ru-RU"/>
          </a:p>
        </p:txBody>
      </p:sp>
      <p:sp>
        <p:nvSpPr>
          <p:cNvPr id="724720105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60790998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970055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456661204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1963341720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7702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30.10.2013</a:t>
            </a:fld>
            <a:endParaRPr lang="ru-RU"/>
          </a:p>
        </p:txBody>
      </p:sp>
      <p:sp>
        <p:nvSpPr>
          <p:cNvPr id="1734839640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93769150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596665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983216795" name="Рисунок 2"/>
          <p:cNvSpPr>
            <a:spLocks noChangeAspect="1"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Нажмите, чтобы добавить изображение</a:t>
            </a:r>
            <a:endParaRPr lang="ru-RU"/>
          </a:p>
        </p:txBody>
      </p:sp>
      <p:sp>
        <p:nvSpPr>
          <p:cNvPr id="119627822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5836136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30.10.2013</a:t>
            </a:fld>
            <a:endParaRPr lang="ru-RU"/>
          </a:p>
        </p:txBody>
      </p:sp>
      <p:sp>
        <p:nvSpPr>
          <p:cNvPr id="1293161803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53731783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3129918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81044408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33464736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>30.10.2013</a:t>
            </a:fld>
            <a:endParaRPr lang="ru-RU"/>
          </a:p>
        </p:txBody>
      </p:sp>
      <p:sp>
        <p:nvSpPr>
          <p:cNvPr id="731883218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94741535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Relationship Id="rId4" Type="http://schemas.openxmlformats.org/officeDocument/2006/relationships/image" Target="../media/image13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8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74073318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Этногенез русского народа</a:t>
            </a:r>
            <a:endParaRPr lang="ru-RU"/>
          </a:p>
        </p:txBody>
      </p:sp>
      <p:sp>
        <p:nvSpPr>
          <p:cNvPr id="312969593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По данным антропологии </a:t>
            </a:r>
            <a:endParaRPr lang="ru-RU"/>
          </a:p>
          <a:p>
            <a:pPr>
              <a:defRPr/>
            </a:pPr>
            <a:r>
              <a:rPr lang="ru-RU"/>
              <a:t>Проблема балтского субстрата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6686686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/>
              <a:t>Формирование генофонда славян</a:t>
            </a:r>
            <a:endParaRPr/>
          </a:p>
        </p:txBody>
      </p:sp>
      <p:sp>
        <p:nvSpPr>
          <p:cNvPr id="1136548520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783938512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4008353" y="1484891"/>
            <a:ext cx="4175293" cy="48940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7209187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/>
              <a:t>Славяне на территории России</a:t>
            </a:r>
            <a:endParaRPr/>
          </a:p>
        </p:txBody>
      </p:sp>
      <p:sp>
        <p:nvSpPr>
          <p:cNvPr id="139197202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005338488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838199" y="1825624"/>
            <a:ext cx="4970733" cy="2936874"/>
          </a:xfrm>
          <a:prstGeom prst="rect">
            <a:avLst/>
          </a:prstGeom>
        </p:spPr>
      </p:pic>
      <p:pic>
        <p:nvPicPr>
          <p:cNvPr id="733125557" name="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 flipH="0" flipV="0">
            <a:off x="6044147" y="1825624"/>
            <a:ext cx="5309651" cy="3989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2581896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sz="3600"/>
              <a:t>Некоторые вопросы происхождения кривичей и словен ильменских</a:t>
            </a:r>
            <a:endParaRPr sz="3600"/>
          </a:p>
        </p:txBody>
      </p:sp>
      <p:sp>
        <p:nvSpPr>
          <p:cNvPr id="371553107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954618829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2258200" y="1690687"/>
            <a:ext cx="6922044" cy="4770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966796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9" y="197793"/>
            <a:ext cx="10515600" cy="1325562"/>
          </a:xfrm>
        </p:spPr>
        <p:txBody>
          <a:bodyPr/>
          <a:lstStyle/>
          <a:p>
            <a:pPr algn="ctr">
              <a:defRPr/>
            </a:pPr>
            <a:r>
              <a:rPr sz="2800"/>
              <a:t>Некоторые вопросы этногенеза русского народа</a:t>
            </a:r>
            <a:endParaRPr sz="2800"/>
          </a:p>
        </p:txBody>
      </p:sp>
      <p:sp>
        <p:nvSpPr>
          <p:cNvPr id="1209769348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391050821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1419224" y="1604962"/>
            <a:ext cx="4676774" cy="4572000"/>
          </a:xfrm>
          <a:prstGeom prst="rect">
            <a:avLst/>
          </a:prstGeom>
        </p:spPr>
      </p:pic>
      <p:pic>
        <p:nvPicPr>
          <p:cNvPr id="1689007946" name="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 flipH="0" flipV="0">
            <a:off x="6095999" y="3129463"/>
            <a:ext cx="5810348" cy="17436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8693170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sz="3600"/>
              <a:t>Классические методы </a:t>
            </a:r>
            <a:r>
              <a:rPr sz="3600"/>
              <a:t>снижения размерности</a:t>
            </a:r>
            <a:endParaRPr/>
          </a:p>
        </p:txBody>
      </p:sp>
      <p:sp>
        <p:nvSpPr>
          <p:cNvPr id="1624363189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49177717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2645898" y="1401591"/>
            <a:ext cx="7389323" cy="49040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5066840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/>
              <a:t>Алгоритм </a:t>
            </a:r>
            <a:r>
              <a:rPr lang="en-US"/>
              <a:t>“UMAP”</a:t>
            </a:r>
            <a:endParaRPr/>
          </a:p>
        </p:txBody>
      </p:sp>
      <p:sp>
        <p:nvSpPr>
          <p:cNvPr id="790338532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 algn="just">
              <a:buFont typeface="Arial"/>
              <a:buNone/>
              <a:defRPr/>
            </a:pPr>
            <a:r>
              <a:rPr sz="2400" b="0" i="0" u="none">
                <a:solidFill>
                  <a:srgbClr val="1D1D1F"/>
                </a:solidFill>
                <a:latin typeface="Arial"/>
                <a:ea typeface="Arial"/>
                <a:cs typeface="Arial"/>
              </a:rPr>
              <a:t>UMAP (Uniform Manifold Approximation and Projection) строит </a:t>
            </a:r>
            <a:r>
              <a:rPr sz="2400" b="1" i="0" u="none">
                <a:solidFill>
                  <a:srgbClr val="1D1D1F"/>
                </a:solidFill>
                <a:latin typeface="Arial"/>
                <a:ea typeface="Arial"/>
                <a:cs typeface="Arial"/>
              </a:rPr>
              <a:t>взвешенный граф</a:t>
            </a:r>
            <a:r>
              <a:rPr sz="2400" b="0" i="0" u="none">
                <a:solidFill>
                  <a:srgbClr val="1D1D1F"/>
                </a:solidFill>
                <a:latin typeface="Arial"/>
                <a:ea typeface="Arial"/>
                <a:cs typeface="Arial"/>
              </a:rPr>
              <a:t> в высокоразмерном пространстве, где рёбра отражают вероятность связи между точками, а затем оптимизирует расположение точек в низкоразмерном пространстве для сохранения этой структуры</a:t>
            </a:r>
            <a:r>
              <a:rPr sz="2400"/>
              <a:t>.</a:t>
            </a:r>
            <a:endParaRPr sz="2400"/>
          </a:p>
          <a:p>
            <a:pPr marL="0" indent="0" algn="just">
              <a:buFont typeface="Arial"/>
              <a:buNone/>
              <a:defRPr/>
            </a:pPr>
            <a:r>
              <a:rPr lang="ru-RU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Параметр </a:t>
            </a:r>
            <a:r>
              <a:rPr lang="ru-RU" sz="24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n_neighbors</a:t>
            </a:r>
            <a:r>
              <a:rPr lang="ru-RU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определяет баланс между локальной и глобальной структурой</a:t>
            </a:r>
            <a:r>
              <a:rPr sz="2400"/>
              <a:t>: </a:t>
            </a:r>
            <a:r>
              <a:rPr sz="24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сколько ближайших соседей алгоритм учитывает при построении локальной структуры данных для каждой точки</a:t>
            </a:r>
            <a:endParaRPr sz="2400"/>
          </a:p>
          <a:p>
            <a:pPr marL="0" indent="0" algn="just">
              <a:buFont typeface="Arial"/>
              <a:buNone/>
              <a:defRPr/>
            </a:pPr>
            <a:r>
              <a:rPr sz="24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Параметр </a:t>
            </a:r>
            <a:r>
              <a:rPr sz="2400" b="1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min_dist </a:t>
            </a:r>
            <a:r>
              <a:rPr sz="24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контролирует плотность расположения точек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6703790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/>
              <a:t>Визуализация с помощью </a:t>
            </a:r>
            <a:r>
              <a:rPr lang="en-US"/>
              <a:t>UMAP</a:t>
            </a:r>
            <a:endParaRPr/>
          </a:p>
        </p:txBody>
      </p:sp>
      <p:sp>
        <p:nvSpPr>
          <p:cNvPr id="727804611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544657818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2361652" y="1677966"/>
            <a:ext cx="7468693" cy="49609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87438963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Можно ли изучать этногенез народов методами биологии?</a:t>
            </a:r>
            <a:endParaRPr/>
          </a:p>
        </p:txBody>
      </p:sp>
      <p:sp>
        <p:nvSpPr>
          <p:cNvPr id="340511616" name="Объект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 marL="0" indent="0" algn="just">
              <a:buFont typeface="Arial"/>
              <a:buNone/>
              <a:defRPr/>
            </a:pPr>
            <a:r>
              <a:rPr sz="28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С точки зрения естественных наук, </a:t>
            </a:r>
            <a:r>
              <a:rPr sz="2800" b="1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народ — это не монолит, а сложная система популяций</a:t>
            </a:r>
            <a:r>
              <a:rPr sz="28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. Каждая такая популяция обладает своим генофондом и антропологическим обликом, которые можно объективно измерить и изучить биологическими методами</a:t>
            </a:r>
            <a:r>
              <a:rPr sz="2800">
                <a:solidFill>
                  <a:schemeClr val="tx1"/>
                </a:solidFill>
              </a:rPr>
              <a:t>.</a:t>
            </a:r>
            <a:endParaRPr sz="2800">
              <a:solidFill>
                <a:schemeClr val="tx1"/>
              </a:solidFill>
            </a:endParaRPr>
          </a:p>
          <a:p>
            <a:pPr marL="0" indent="0" algn="just">
              <a:buFont typeface="Arial"/>
              <a:buNone/>
              <a:defRPr/>
            </a:pPr>
            <a:r>
              <a:rPr sz="28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Изучать этническую историю народов позволяют две ключевые дисциплины естественного цикла: </a:t>
            </a:r>
            <a:r>
              <a:rPr sz="2800" b="1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физическая антропология</a:t>
            </a:r>
            <a:r>
              <a:rPr sz="28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 и </a:t>
            </a:r>
            <a:r>
              <a:rPr sz="2800" b="1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популяционная генетика</a:t>
            </a:r>
            <a:r>
              <a:rPr sz="28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. Первая анализирует изменчивость фенотипа, вторая — структуру генофонда. Вместе они дают объективную биологическую картину этногенеза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8374605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l">
              <a:defRPr/>
            </a:pPr>
            <a:r>
              <a:rPr lang="en-US"/>
              <a:t>                 </a:t>
            </a:r>
            <a:r>
              <a:rPr/>
              <a:t>Роль математики </a:t>
            </a:r>
            <a:endParaRPr/>
          </a:p>
        </p:txBody>
      </p:sp>
      <p:sp>
        <p:nvSpPr>
          <p:cNvPr id="130330164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Font typeface="Arial"/>
              <a:buNone/>
              <a:defRPr/>
            </a:pPr>
            <a:endParaRPr/>
          </a:p>
        </p:txBody>
      </p:sp>
      <p:pic>
        <p:nvPicPr>
          <p:cNvPr id="220555417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3032800" y="1586449"/>
            <a:ext cx="5798320" cy="45905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907306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sz="2800"/>
              <a:t>Некоторые проблемы (почему антропология до сих пор актуальна?)</a:t>
            </a:r>
            <a:endParaRPr/>
          </a:p>
        </p:txBody>
      </p:sp>
      <p:sp>
        <p:nvSpPr>
          <p:cNvPr id="631503431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989114864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3584241" y="1690687"/>
            <a:ext cx="5023517" cy="48477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904818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sz="3600"/>
              <a:t>Древние генетические компоненты Евразии</a:t>
            </a:r>
            <a:endParaRPr/>
          </a:p>
        </p:txBody>
      </p:sp>
      <p:sp>
        <p:nvSpPr>
          <p:cNvPr id="185282544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464814865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1523999" y="1690687"/>
            <a:ext cx="9144000" cy="43910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2523920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93448426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44810690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1456037" y="300766"/>
            <a:ext cx="4114800" cy="4895849"/>
          </a:xfrm>
          <a:prstGeom prst="rect">
            <a:avLst/>
          </a:prstGeom>
        </p:spPr>
      </p:pic>
      <p:pic>
        <p:nvPicPr>
          <p:cNvPr id="993109656" name="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 flipH="0" flipV="0">
            <a:off x="6836148" y="365124"/>
            <a:ext cx="4052856" cy="4892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7623450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/>
              <a:t>Появление Ямной культуры</a:t>
            </a:r>
            <a:endParaRPr/>
          </a:p>
        </p:txBody>
      </p:sp>
      <p:sp>
        <p:nvSpPr>
          <p:cNvPr id="1051014160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234707598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947975" y="1690687"/>
            <a:ext cx="10296048" cy="4247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4118789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/>
              <a:t>Культура шнуровой керамики</a:t>
            </a:r>
            <a:endParaRPr/>
          </a:p>
        </p:txBody>
      </p:sp>
      <p:sp>
        <p:nvSpPr>
          <p:cNvPr id="207999286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126516850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6095999" y="1367631"/>
            <a:ext cx="6095999" cy="5267324"/>
          </a:xfrm>
          <a:prstGeom prst="rect">
            <a:avLst/>
          </a:prstGeom>
        </p:spPr>
      </p:pic>
      <p:pic>
        <p:nvPicPr>
          <p:cNvPr id="227589753" name="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 flipH="0" flipV="0">
            <a:off x="228115" y="1465541"/>
            <a:ext cx="5867884" cy="4177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6784761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Локальный вариант КШК – </a:t>
            </a:r>
            <a:r>
              <a:rPr lang="en-US"/>
              <a:t>Estonia_BA</a:t>
            </a:r>
            <a:endParaRPr/>
          </a:p>
        </p:txBody>
      </p:sp>
      <p:sp>
        <p:nvSpPr>
          <p:cNvPr id="2104383204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28491113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rot="5400000" flipH="0" flipV="0">
            <a:off x="4621126" y="-693341"/>
            <a:ext cx="2949746" cy="7987680"/>
          </a:xfrm>
          <a:prstGeom prst="rect">
            <a:avLst/>
          </a:prstGeom>
        </p:spPr>
      </p:pic>
      <p:pic>
        <p:nvPicPr>
          <p:cNvPr id="2093677980" name="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2102159" y="4775371"/>
            <a:ext cx="4505324" cy="9620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ONLYOFFICE/9.3.1.8</Application>
  <PresentationFormat>On-screen Show (4:3)</PresentationFormat>
  <Paragraphs>0</Paragraphs>
  <Slides>16</Slides>
  <Notes>16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6</cp:revision>
  <dcterms:modified xsi:type="dcterms:W3CDTF">2026-04-01T21:19:23Z</dcterms:modified>
</cp:coreProperties>
</file>