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</p:sld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" Target="slides/slide1.xml"/><Relationship Id="rId10" Type="http://schemas.openxmlformats.org/officeDocument/2006/relationships/slide" Target="slides/slide2.xml"/><Relationship Id="rId11" Type="http://schemas.openxmlformats.org/officeDocument/2006/relationships/slide" Target="slides/slide3.xml"/><Relationship Id="rId12" Type="http://schemas.openxmlformats.org/officeDocument/2006/relationships/slide" Target="slides/slide4.xml"/><Relationship Id="rId13" Type="http://schemas.openxmlformats.org/officeDocument/2006/relationships/slide" Target="slides/slide5.xml"/><Relationship Id="rId14" Type="http://schemas.openxmlformats.org/officeDocument/2006/relationships/slide" Target="slides/slide6.xml"/><Relationship Id="rId15" Type="http://schemas.openxmlformats.org/officeDocument/2006/relationships/slide" Target="slides/slide7.xml"/><Relationship Id="rId16" Type="http://schemas.openxmlformats.org/officeDocument/2006/relationships/slide" Target="slides/slide8.xml"/><Relationship Id="rId17" Type="http://schemas.openxmlformats.org/officeDocument/2006/relationships/slide" Target="slides/slide9.xml"/><Relationship Id="rId18" Type="http://schemas.openxmlformats.org/officeDocument/2006/relationships/slide" Target="slides/slide10.xml"/><Relationship Id="rId19" Type="http://schemas.openxmlformats.org/officeDocument/2006/relationships/slide" Target="slides/slide11.xml"/><Relationship Id="rId20" Type="http://schemas.openxmlformats.org/officeDocument/2006/relationships/slide" Target="slides/slide12.xml"/><Relationship Id="rId21" Type="http://schemas.openxmlformats.org/officeDocument/2006/relationships/slide" Target="slides/slide13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Vi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5983345-08CE-4A5E-8EA4-85FF4608C7F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200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356089BB-F6F6-467A-A1D5-39EAD77AD95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Vivid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95711D05-1691-4A95-80A5-2AB877928E9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Обычный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200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182DA506-8C9F-4372-87EB-4ABBFD18E28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Vivid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200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F0B4F212-B89E-4858-874C-4CE4B5E3398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Обычный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200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6AB6465B-6DA7-4DB9-97E8-63947112A38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Обычный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200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20C24F07-54A8-4EC6-BD17-BA3299EFDEE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Обычный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200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44C386EE-A8FB-45F2-9CF8-83C1C57D884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CF9C5923-DDF4-4049-A3ED-A3E2CB29937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<Relationship Id="rId3" Type="http://schemas.openxmlformats.org/officeDocument/2006/relationships/slideLayout" Target="../slideLayouts/slideLayout8.xml"/><Relationship Id="rId4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3780000"/>
            <a:ext cx="10079280" cy="1889280"/>
          </a:xfrm>
          <a:prstGeom prst="rect">
            <a:avLst/>
          </a:prstGeom>
          <a:pattFill prst="lgGrid">
            <a:fgClr>
              <a:srgbClr val="3465a4"/>
            </a:fgClr>
            <a:bgClr>
              <a:srgbClr val="009eda"/>
            </a:bgClr>
          </a:pattFill>
          <a:ln w="18000">
            <a:noFill/>
          </a:ln>
          <a:effectLst>
            <a:outerShdw blurRad="0" dir="16200000" dist="36000" rotWithShape="0">
              <a:srgbClr val="f491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36000" rIns="36000" tIns="36000" bIns="36000" anchor="ctr">
            <a:noAutofit/>
          </a:bodyPr>
          <a:p>
            <a:pPr>
              <a:lnSpc>
                <a:spcPct val="100000"/>
              </a:lnSpc>
            </a:pPr>
            <a:endParaRPr b="0" lang="ru-RU" sz="2200" strike="noStrike" u="none">
              <a:solidFill>
                <a:srgbClr val="ffffff"/>
              </a:solidFill>
              <a:uFillTx/>
              <a:latin typeface="Source Sans Pro"/>
              <a:ea typeface="DejaVu Sans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ftr" idx="1"/>
          </p:nvPr>
        </p:nvSpPr>
        <p:spPr>
          <a:xfrm>
            <a:off x="3420000" y="5130000"/>
            <a:ext cx="3239280" cy="449280"/>
          </a:xfrm>
          <a:prstGeom prst="rect">
            <a:avLst/>
          </a:prstGeom>
          <a:noFill/>
          <a:ln w="0">
            <a:solidFill>
              <a:srgbClr val="808080"/>
            </a:solidFill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2400" strike="noStrike" u="none">
                <a:solidFill>
                  <a:srgbClr val="dbf5f9"/>
                </a:solidFill>
                <a:uFillTx/>
                <a:latin typeface="Source Sans Pro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400" strike="noStrike" u="none">
                <a:solidFill>
                  <a:srgbClr val="dbf5f9"/>
                </a:solidFill>
                <a:uFillTx/>
                <a:latin typeface="Source Sans Pro"/>
              </a:rPr>
              <a:t>&lt;нижний колонтитул&gt;</a:t>
            </a:r>
            <a:endParaRPr b="0" lang="ru-RU" sz="2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ldNum" idx="2"/>
          </p:nvPr>
        </p:nvSpPr>
        <p:spPr>
          <a:xfrm>
            <a:off x="7200000" y="5130000"/>
            <a:ext cx="2339280" cy="449280"/>
          </a:xfrm>
          <a:prstGeom prst="rect">
            <a:avLst/>
          </a:prstGeom>
          <a:noFill/>
          <a:ln w="0">
            <a:solidFill>
              <a:srgbClr val="808080"/>
            </a:solidFill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2400" strike="noStrike" u="none">
                <a:solidFill>
                  <a:srgbClr val="dbf5f9"/>
                </a:solidFill>
                <a:uFillTx/>
                <a:latin typeface="Source Sans Pro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6D55A6F-66FD-4BC5-8D92-F65236E89BC0}" type="slidenum">
              <a:rPr b="0" lang="ru-RU" sz="2400" strike="noStrike" u="none">
                <a:solidFill>
                  <a:srgbClr val="dbf5f9"/>
                </a:solidFill>
                <a:uFillTx/>
                <a:latin typeface="Source Sans Pro"/>
              </a:rPr>
              <a:t>&lt;номер&gt;</a:t>
            </a:fld>
            <a:endParaRPr b="0" lang="ru-RU" sz="2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3"/>
          </p:nvPr>
        </p:nvSpPr>
        <p:spPr>
          <a:xfrm>
            <a:off x="450000" y="5130000"/>
            <a:ext cx="2339280" cy="449280"/>
          </a:xfrm>
          <a:prstGeom prst="rect">
            <a:avLst/>
          </a:prstGeom>
          <a:noFill/>
          <a:ln w="0">
            <a:solidFill>
              <a:srgbClr val="808080"/>
            </a:solidFill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"/>
          <p:cNvSpPr/>
          <p:nvPr/>
        </p:nvSpPr>
        <p:spPr>
          <a:xfrm>
            <a:off x="0" y="3780000"/>
            <a:ext cx="10079280" cy="1889280"/>
          </a:xfrm>
          <a:prstGeom prst="rect">
            <a:avLst/>
          </a:prstGeom>
          <a:pattFill prst="lgGrid">
            <a:fgClr>
              <a:srgbClr val="3465a4"/>
            </a:fgClr>
            <a:bgClr>
              <a:srgbClr val="009eda"/>
            </a:bgClr>
          </a:pattFill>
          <a:ln w="18000">
            <a:noFill/>
          </a:ln>
          <a:effectLst>
            <a:outerShdw blurRad="0" dir="16200000" dist="36000" rotWithShape="0">
              <a:srgbClr val="f491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36000" rIns="36000" tIns="36000" bIns="36000" anchor="ctr">
            <a:noAutofit/>
          </a:bodyPr>
          <a:p>
            <a:pPr>
              <a:lnSpc>
                <a:spcPct val="100000"/>
              </a:lnSpc>
            </a:pPr>
            <a:endParaRPr b="0" lang="ru-RU" sz="2200" strike="noStrike" u="none">
              <a:solidFill>
                <a:srgbClr val="ffffff"/>
              </a:solidFill>
              <a:uFillTx/>
              <a:latin typeface="Source Sans Pro"/>
              <a:ea typeface="DejaVu Sans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164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 idx="4"/>
          </p:nvPr>
        </p:nvSpPr>
        <p:spPr>
          <a:xfrm>
            <a:off x="3420000" y="5130000"/>
            <a:ext cx="3239280" cy="449280"/>
          </a:xfrm>
          <a:prstGeom prst="rect">
            <a:avLst/>
          </a:prstGeom>
          <a:noFill/>
          <a:ln w="0">
            <a:solidFill>
              <a:srgbClr val="808080"/>
            </a:solidFill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2400" strike="noStrike" u="none">
                <a:solidFill>
                  <a:srgbClr val="dbf5f9"/>
                </a:solidFill>
                <a:uFillTx/>
                <a:latin typeface="Source Sans Pro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400" strike="noStrike" u="none">
                <a:solidFill>
                  <a:srgbClr val="dbf5f9"/>
                </a:solidFill>
                <a:uFillTx/>
                <a:latin typeface="Source Sans Pro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sldNum" idx="5"/>
          </p:nvPr>
        </p:nvSpPr>
        <p:spPr>
          <a:xfrm>
            <a:off x="7200000" y="5130000"/>
            <a:ext cx="2339280" cy="449280"/>
          </a:xfrm>
          <a:prstGeom prst="rect">
            <a:avLst/>
          </a:prstGeom>
          <a:noFill/>
          <a:ln w="0">
            <a:solidFill>
              <a:srgbClr val="808080"/>
            </a:solidFill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2400" strike="noStrike" u="none">
                <a:solidFill>
                  <a:srgbClr val="dbf5f9"/>
                </a:solidFill>
                <a:uFillTx/>
                <a:latin typeface="Source Sans Pro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1EF8424-9680-404D-A677-9CA2CA462A8F}" type="slidenum">
              <a:rPr b="0" lang="ru-RU" sz="2400" strike="noStrike" u="none">
                <a:solidFill>
                  <a:srgbClr val="dbf5f9"/>
                </a:solidFill>
                <a:uFillTx/>
                <a:latin typeface="Source Sans Pro"/>
              </a:rPr>
              <a:t>1</a:t>
            </a:fld>
            <a:endParaRPr b="0" lang="ru-RU" sz="2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dt" idx="6"/>
          </p:nvPr>
        </p:nvSpPr>
        <p:spPr>
          <a:xfrm>
            <a:off x="450000" y="5130000"/>
            <a:ext cx="2339280" cy="449280"/>
          </a:xfrm>
          <a:prstGeom prst="rect">
            <a:avLst/>
          </a:prstGeom>
          <a:noFill/>
          <a:ln w="0">
            <a:solidFill>
              <a:srgbClr val="808080"/>
            </a:solidFill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 flipV="1">
            <a:off x="0" y="-720"/>
            <a:ext cx="10079280" cy="1079280"/>
          </a:xfrm>
          <a:prstGeom prst="rect">
            <a:avLst/>
          </a:prstGeom>
          <a:pattFill prst="lgGrid">
            <a:fgClr>
              <a:srgbClr val="3465a4"/>
            </a:fgClr>
            <a:bgClr>
              <a:srgbClr val="009eda"/>
            </a:bgClr>
          </a:pattFill>
          <a:ln w="18000">
            <a:noFill/>
          </a:ln>
          <a:effectLst>
            <a:outerShdw blurRad="0" dir="5400000" dist="10800" rotWithShape="0">
              <a:srgbClr val="f491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36000" rIns="36000" tIns="36000" bIns="36000" anchor="ctr">
            <a:noAutofit/>
          </a:bodyPr>
          <a:p>
            <a:pPr>
              <a:lnSpc>
                <a:spcPct val="100000"/>
              </a:lnSpc>
            </a:pPr>
            <a:endParaRPr b="0" lang="ru-RU" sz="2200" strike="noStrike" u="none">
              <a:solidFill>
                <a:srgbClr val="ffffff"/>
              </a:solidFill>
              <a:uFillTx/>
              <a:latin typeface="Source Sans Pro"/>
              <a:ea typeface="DejaVu Sans"/>
            </a:endParaRPr>
          </a:p>
        </p:txBody>
      </p:sp>
      <p:sp>
        <p:nvSpPr>
          <p:cNvPr id="13" name="PlaceHolder 1"/>
          <p:cNvSpPr>
            <a:spLocks noGrp="1"/>
          </p:cNvSpPr>
          <p:nvPr>
            <p:ph type="ftr" idx="7"/>
          </p:nvPr>
        </p:nvSpPr>
        <p:spPr>
          <a:xfrm>
            <a:off x="3420000" y="5130000"/>
            <a:ext cx="323928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2400" strike="noStrike" u="none">
                <a:solidFill>
                  <a:srgbClr val="484848"/>
                </a:solidFill>
                <a:uFillTx/>
                <a:latin typeface="Source Sans Pro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400" strike="noStrike" u="none">
                <a:solidFill>
                  <a:srgbClr val="484848"/>
                </a:solidFill>
                <a:uFillTx/>
                <a:latin typeface="Source Sans Pro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ldNum" idx="8"/>
          </p:nvPr>
        </p:nvSpPr>
        <p:spPr>
          <a:xfrm>
            <a:off x="7200000" y="5130000"/>
            <a:ext cx="233928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2400" strike="noStrike" u="none">
                <a:solidFill>
                  <a:srgbClr val="484848"/>
                </a:solidFill>
                <a:uFillTx/>
                <a:latin typeface="Source Sans Pro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356BBE0-27EA-41F1-AD76-BA4966633B9B}" type="slidenum">
              <a:rPr b="0" lang="ru-RU" sz="2400" strike="noStrike" u="none">
                <a:solidFill>
                  <a:srgbClr val="484848"/>
                </a:solidFill>
                <a:uFillTx/>
                <a:latin typeface="Source Sans Pro"/>
              </a:rPr>
              <a:t>1</a:t>
            </a:fld>
            <a:endParaRPr b="0" lang="ru-RU" sz="2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dt" idx="9"/>
          </p:nvPr>
        </p:nvSpPr>
        <p:spPr>
          <a:xfrm>
            <a:off x="540000" y="5130000"/>
            <a:ext cx="233928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 flipV="1">
            <a:off x="0" y="-720"/>
            <a:ext cx="10079280" cy="1079280"/>
          </a:xfrm>
          <a:prstGeom prst="rect">
            <a:avLst/>
          </a:prstGeom>
          <a:pattFill prst="lgGrid">
            <a:fgClr>
              <a:srgbClr val="3465a4"/>
            </a:fgClr>
            <a:bgClr>
              <a:srgbClr val="009eda"/>
            </a:bgClr>
          </a:pattFill>
          <a:ln w="18000">
            <a:noFill/>
          </a:ln>
          <a:effectLst>
            <a:outerShdw blurRad="0" dir="5400000" dist="10800" rotWithShape="0">
              <a:srgbClr val="f491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36000" rIns="36000" tIns="36000" bIns="36000" anchor="ctr">
            <a:noAutofit/>
          </a:bodyPr>
          <a:p>
            <a:pPr>
              <a:lnSpc>
                <a:spcPct val="100000"/>
              </a:lnSpc>
            </a:pPr>
            <a:endParaRPr b="0" lang="ru-RU" sz="2200" strike="noStrike" u="none">
              <a:solidFill>
                <a:srgbClr val="ffffff"/>
              </a:solidFill>
              <a:uFillTx/>
              <a:latin typeface="Source Sans Pro"/>
              <a:ea typeface="DejaVu Sans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164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ftr" idx="10"/>
          </p:nvPr>
        </p:nvSpPr>
        <p:spPr>
          <a:xfrm>
            <a:off x="3420000" y="5130000"/>
            <a:ext cx="323928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2400" strike="noStrike" u="none">
                <a:solidFill>
                  <a:srgbClr val="484848"/>
                </a:solidFill>
                <a:uFillTx/>
                <a:latin typeface="Source Sans Pro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400" strike="noStrike" u="none">
                <a:solidFill>
                  <a:srgbClr val="484848"/>
                </a:solidFill>
                <a:uFillTx/>
                <a:latin typeface="Source Sans Pro"/>
              </a:rPr>
              <a:t>&lt;нижний колонтитул&gt;</a:t>
            </a:r>
            <a:endParaRPr b="0" lang="ru-RU" sz="2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sldNum" idx="11"/>
          </p:nvPr>
        </p:nvSpPr>
        <p:spPr>
          <a:xfrm>
            <a:off x="7200000" y="5130000"/>
            <a:ext cx="233928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2400" strike="noStrike" u="none">
                <a:solidFill>
                  <a:srgbClr val="484848"/>
                </a:solidFill>
                <a:uFillTx/>
                <a:latin typeface="Source Sans Pro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FA0D698-808B-4581-ADF9-3AC87913C25A}" type="slidenum">
              <a:rPr b="0" lang="ru-RU" sz="2400" strike="noStrike" u="none">
                <a:solidFill>
                  <a:srgbClr val="484848"/>
                </a:solidFill>
                <a:uFillTx/>
                <a:latin typeface="Source Sans Pro"/>
              </a:rPr>
              <a:t>&lt;номер&gt;</a:t>
            </a:fld>
            <a:endParaRPr b="0" lang="ru-RU" sz="2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dt" idx="12"/>
          </p:nvPr>
        </p:nvSpPr>
        <p:spPr>
          <a:xfrm>
            <a:off x="540000" y="5130000"/>
            <a:ext cx="233928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 flipV="1">
            <a:off x="0" y="-720"/>
            <a:ext cx="10079280" cy="179280"/>
          </a:xfrm>
          <a:prstGeom prst="rect">
            <a:avLst/>
          </a:prstGeom>
          <a:pattFill prst="lgGrid">
            <a:fgClr>
              <a:srgbClr val="3465a4"/>
            </a:fgClr>
            <a:bgClr>
              <a:srgbClr val="009eda"/>
            </a:bgClr>
          </a:pattFill>
          <a:ln w="18000">
            <a:noFill/>
          </a:ln>
          <a:effectLst>
            <a:outerShdw blurRad="0" dir="5400000" dist="10800" rotWithShape="0">
              <a:srgbClr val="f491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36000" rIns="36000" tIns="36000" bIns="36000" anchor="ctr">
            <a:noAutofit/>
          </a:bodyPr>
          <a:p>
            <a:pPr>
              <a:lnSpc>
                <a:spcPct val="100000"/>
              </a:lnSpc>
            </a:pPr>
            <a:endParaRPr b="0" lang="ru-RU" sz="2200" strike="noStrike" u="none">
              <a:solidFill>
                <a:srgbClr val="ffffff"/>
              </a:solidFill>
              <a:uFillTx/>
              <a:latin typeface="Source Sans Pro"/>
              <a:ea typeface="DejaVu Sans"/>
            </a:endParaRPr>
          </a:p>
        </p:txBody>
      </p:sp>
      <p:sp>
        <p:nvSpPr>
          <p:cNvPr id="25" name=""/>
          <p:cNvSpPr/>
          <p:nvPr/>
        </p:nvSpPr>
        <p:spPr>
          <a:xfrm>
            <a:off x="0" y="5580000"/>
            <a:ext cx="10079280" cy="89280"/>
          </a:xfrm>
          <a:prstGeom prst="rect">
            <a:avLst/>
          </a:prstGeom>
          <a:pattFill prst="lgGrid">
            <a:fgClr>
              <a:srgbClr val="3465a4"/>
            </a:fgClr>
            <a:bgClr>
              <a:srgbClr val="009eda"/>
            </a:bgClr>
          </a:pattFill>
          <a:ln w="18000">
            <a:noFill/>
          </a:ln>
          <a:effectLst>
            <a:outerShdw blurRad="0" dir="16200000" dist="10800" rotWithShape="0">
              <a:srgbClr val="f491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36000" rIns="36000" tIns="36000" bIns="36000" anchor="ctr">
            <a:noAutofit/>
          </a:bodyPr>
          <a:p>
            <a:pPr>
              <a:lnSpc>
                <a:spcPct val="100000"/>
              </a:lnSpc>
            </a:pPr>
            <a:endParaRPr b="0" lang="ru-RU" sz="2200" strike="noStrike" u="none">
              <a:solidFill>
                <a:srgbClr val="ffffff"/>
              </a:solidFill>
              <a:uFillTx/>
              <a:latin typeface="Source Sans Pro"/>
              <a:ea typeface="DejaVu Sans"/>
            </a:endParaRPr>
          </a:p>
        </p:txBody>
      </p:sp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164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ftr" idx="13"/>
          </p:nvPr>
        </p:nvSpPr>
        <p:spPr>
          <a:xfrm>
            <a:off x="3420000" y="5119200"/>
            <a:ext cx="323928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2400" strike="noStrike" u="none">
                <a:solidFill>
                  <a:srgbClr val="484848"/>
                </a:solidFill>
                <a:uFillTx/>
                <a:latin typeface="Source Sans Pro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400" strike="noStrike" u="none">
                <a:solidFill>
                  <a:srgbClr val="484848"/>
                </a:solidFill>
                <a:uFillTx/>
                <a:latin typeface="Source Sans Pro"/>
              </a:rPr>
              <a:t>&lt;нижний колонтитул&gt;</a:t>
            </a:r>
            <a:endParaRPr b="0" lang="ru-RU" sz="2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sldNum" idx="14"/>
          </p:nvPr>
        </p:nvSpPr>
        <p:spPr>
          <a:xfrm>
            <a:off x="7650000" y="5130000"/>
            <a:ext cx="188928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2400" strike="noStrike" u="none">
                <a:solidFill>
                  <a:srgbClr val="484848"/>
                </a:solidFill>
                <a:uFillTx/>
                <a:latin typeface="Source Sans Pro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C1A1FBC-BC5C-490E-AA77-C475C7EEC41F}" type="slidenum">
              <a:rPr b="0" lang="ru-RU" sz="2400" strike="noStrike" u="none">
                <a:solidFill>
                  <a:srgbClr val="484848"/>
                </a:solidFill>
                <a:uFillTx/>
                <a:latin typeface="Source Sans Pro"/>
              </a:rPr>
              <a:t>&lt;номер&gt;</a:t>
            </a:fld>
            <a:endParaRPr b="0" lang="ru-RU" sz="2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dt" idx="15"/>
          </p:nvPr>
        </p:nvSpPr>
        <p:spPr>
          <a:xfrm>
            <a:off x="540000" y="5130000"/>
            <a:ext cx="233928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 flipV="1">
            <a:off x="0" y="-720"/>
            <a:ext cx="10079280" cy="179280"/>
          </a:xfrm>
          <a:prstGeom prst="rect">
            <a:avLst/>
          </a:prstGeom>
          <a:pattFill prst="lgGrid">
            <a:fgClr>
              <a:srgbClr val="3465a4"/>
            </a:fgClr>
            <a:bgClr>
              <a:srgbClr val="009eda"/>
            </a:bgClr>
          </a:pattFill>
          <a:ln w="18000">
            <a:noFill/>
          </a:ln>
          <a:effectLst>
            <a:outerShdw blurRad="0" dir="5400000" dist="10800" rotWithShape="0">
              <a:srgbClr val="f491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36000" rIns="36000" tIns="36000" bIns="36000" anchor="ctr">
            <a:noAutofit/>
          </a:bodyPr>
          <a:p>
            <a:pPr>
              <a:lnSpc>
                <a:spcPct val="100000"/>
              </a:lnSpc>
            </a:pPr>
            <a:endParaRPr b="0" lang="ru-RU" sz="2200" strike="noStrike" u="none">
              <a:solidFill>
                <a:srgbClr val="ffffff"/>
              </a:solidFill>
              <a:uFillTx/>
              <a:latin typeface="Source Sans Pro"/>
              <a:ea typeface="DejaVu Sans"/>
            </a:endParaRPr>
          </a:p>
        </p:txBody>
      </p:sp>
      <p:sp>
        <p:nvSpPr>
          <p:cNvPr id="34" name=""/>
          <p:cNvSpPr/>
          <p:nvPr/>
        </p:nvSpPr>
        <p:spPr>
          <a:xfrm>
            <a:off x="0" y="5580000"/>
            <a:ext cx="10079280" cy="89280"/>
          </a:xfrm>
          <a:prstGeom prst="rect">
            <a:avLst/>
          </a:prstGeom>
          <a:pattFill prst="lgGrid">
            <a:fgClr>
              <a:srgbClr val="3465a4"/>
            </a:fgClr>
            <a:bgClr>
              <a:srgbClr val="009eda"/>
            </a:bgClr>
          </a:pattFill>
          <a:ln w="18000">
            <a:noFill/>
          </a:ln>
          <a:effectLst>
            <a:outerShdw blurRad="0" dir="16200000" dist="10800" rotWithShape="0">
              <a:srgbClr val="f491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36000" rIns="36000" tIns="36000" bIns="36000" anchor="ctr">
            <a:noAutofit/>
          </a:bodyPr>
          <a:p>
            <a:pPr>
              <a:lnSpc>
                <a:spcPct val="100000"/>
              </a:lnSpc>
            </a:pPr>
            <a:endParaRPr b="0" lang="ru-RU" sz="2200" strike="noStrike" u="none">
              <a:solidFill>
                <a:srgbClr val="ffffff"/>
              </a:solidFill>
              <a:uFillTx/>
              <a:latin typeface="Source Sans Pro"/>
              <a:ea typeface="DejaVu Sans"/>
            </a:endParaRPr>
          </a:p>
        </p:txBody>
      </p: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164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ftr" idx="16"/>
          </p:nvPr>
        </p:nvSpPr>
        <p:spPr>
          <a:xfrm>
            <a:off x="3420000" y="5119200"/>
            <a:ext cx="323928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2400" strike="noStrike" u="none">
                <a:solidFill>
                  <a:srgbClr val="484848"/>
                </a:solidFill>
                <a:uFillTx/>
                <a:latin typeface="Source Sans Pro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400" strike="noStrike" u="none">
                <a:solidFill>
                  <a:srgbClr val="484848"/>
                </a:solidFill>
                <a:uFillTx/>
                <a:latin typeface="Source Sans Pro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sldNum" idx="17"/>
          </p:nvPr>
        </p:nvSpPr>
        <p:spPr>
          <a:xfrm>
            <a:off x="7650000" y="5130000"/>
            <a:ext cx="188928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2400" strike="noStrike" u="none">
                <a:solidFill>
                  <a:srgbClr val="484848"/>
                </a:solidFill>
                <a:uFillTx/>
                <a:latin typeface="Source Sans Pro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A9B44D5-A9FD-4723-85AC-AB449E76EFEA}" type="slidenum">
              <a:rPr b="0" lang="ru-RU" sz="2400" strike="noStrike" u="none">
                <a:solidFill>
                  <a:srgbClr val="484848"/>
                </a:solidFill>
                <a:uFillTx/>
                <a:latin typeface="Source Sans Pro"/>
              </a:rPr>
              <a:t>1</a:t>
            </a:fld>
            <a:endParaRPr b="0" lang="ru-RU" sz="2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dt" idx="18"/>
          </p:nvPr>
        </p:nvSpPr>
        <p:spPr>
          <a:xfrm>
            <a:off x="540000" y="5130000"/>
            <a:ext cx="233928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 flipV="1">
            <a:off x="0" y="-720"/>
            <a:ext cx="10079280" cy="179280"/>
          </a:xfrm>
          <a:prstGeom prst="rect">
            <a:avLst/>
          </a:prstGeom>
          <a:pattFill prst="lgGrid">
            <a:fgClr>
              <a:srgbClr val="3465a4"/>
            </a:fgClr>
            <a:bgClr>
              <a:srgbClr val="009eda"/>
            </a:bgClr>
          </a:pattFill>
          <a:ln w="18000">
            <a:noFill/>
          </a:ln>
          <a:effectLst>
            <a:outerShdw blurRad="0" dir="5400000" dist="10800" rotWithShape="0">
              <a:srgbClr val="f491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36000" rIns="36000" tIns="36000" bIns="36000" anchor="ctr">
            <a:noAutofit/>
          </a:bodyPr>
          <a:p>
            <a:pPr>
              <a:lnSpc>
                <a:spcPct val="100000"/>
              </a:lnSpc>
            </a:pPr>
            <a:endParaRPr b="0" lang="ru-RU" sz="2200" strike="noStrike" u="none">
              <a:solidFill>
                <a:srgbClr val="ffffff"/>
              </a:solidFill>
              <a:uFillTx/>
              <a:latin typeface="Source Sans Pro"/>
              <a:ea typeface="DejaVu Sans"/>
            </a:endParaRPr>
          </a:p>
        </p:txBody>
      </p:sp>
      <p:sp>
        <p:nvSpPr>
          <p:cNvPr id="42" name=""/>
          <p:cNvSpPr/>
          <p:nvPr/>
        </p:nvSpPr>
        <p:spPr>
          <a:xfrm>
            <a:off x="0" y="5580000"/>
            <a:ext cx="10079280" cy="89280"/>
          </a:xfrm>
          <a:prstGeom prst="rect">
            <a:avLst/>
          </a:prstGeom>
          <a:pattFill prst="lgGrid">
            <a:fgClr>
              <a:srgbClr val="3465a4"/>
            </a:fgClr>
            <a:bgClr>
              <a:srgbClr val="009eda"/>
            </a:bgClr>
          </a:pattFill>
          <a:ln w="18000">
            <a:noFill/>
          </a:ln>
          <a:effectLst>
            <a:outerShdw blurRad="0" dir="16200000" dist="10800" rotWithShape="0">
              <a:srgbClr val="f491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36000" rIns="36000" tIns="36000" bIns="36000" anchor="ctr">
            <a:noAutofit/>
          </a:bodyPr>
          <a:p>
            <a:pPr>
              <a:lnSpc>
                <a:spcPct val="100000"/>
              </a:lnSpc>
            </a:pPr>
            <a:endParaRPr b="0" lang="ru-RU" sz="2200" strike="noStrike" u="none">
              <a:solidFill>
                <a:srgbClr val="ffffff"/>
              </a:solidFill>
              <a:uFillTx/>
              <a:latin typeface="Source Sans Pro"/>
              <a:ea typeface="DejaVu Sans"/>
            </a:endParaRPr>
          </a:p>
        </p:txBody>
      </p:sp>
      <p:sp>
        <p:nvSpPr>
          <p:cNvPr id="43" name="PlaceHolder 1"/>
          <p:cNvSpPr>
            <a:spLocks noGrp="1"/>
          </p:cNvSpPr>
          <p:nvPr>
            <p:ph type="ftr" idx="19"/>
          </p:nvPr>
        </p:nvSpPr>
        <p:spPr>
          <a:xfrm>
            <a:off x="3420000" y="5119200"/>
            <a:ext cx="323928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2400" strike="noStrike" u="none">
                <a:solidFill>
                  <a:srgbClr val="484848"/>
                </a:solidFill>
                <a:uFillTx/>
                <a:latin typeface="Source Sans Pro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400" strike="noStrike" u="none">
                <a:solidFill>
                  <a:srgbClr val="484848"/>
                </a:solidFill>
                <a:uFillTx/>
                <a:latin typeface="Source Sans Pro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ldNum" idx="20"/>
          </p:nvPr>
        </p:nvSpPr>
        <p:spPr>
          <a:xfrm>
            <a:off x="7650000" y="5130000"/>
            <a:ext cx="188928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2400" strike="noStrike" u="none">
                <a:solidFill>
                  <a:srgbClr val="484848"/>
                </a:solidFill>
                <a:uFillTx/>
                <a:latin typeface="Source Sans Pro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CFD70AE-E6D0-46BC-8912-371690967318}" type="slidenum">
              <a:rPr b="0" lang="ru-RU" sz="2400" strike="noStrike" u="none">
                <a:solidFill>
                  <a:srgbClr val="484848"/>
                </a:solidFill>
                <a:uFillTx/>
                <a:latin typeface="Source Sans Pro"/>
              </a:rPr>
              <a:t>1</a:t>
            </a:fld>
            <a:endParaRPr b="0" lang="ru-RU" sz="2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dt" idx="21"/>
          </p:nvPr>
        </p:nvSpPr>
        <p:spPr>
          <a:xfrm>
            <a:off x="540000" y="5130000"/>
            <a:ext cx="233928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2"/>
    <p:sldLayoutId id="2147483662" r:id="rId3"/>
    <p:sldLayoutId id="2147483663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0000" y="276840"/>
            <a:ext cx="8999280" cy="323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rmAutofit fontScale="92500" lnSpcReduction="9999"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6000" strike="noStrike" u="none">
                <a:solidFill>
                  <a:srgbClr val="04617b"/>
                </a:solidFill>
                <a:uFillTx/>
                <a:latin typeface="Source Sans Pro Light"/>
              </a:rPr>
              <a:t>КВЕСТЫ: ПРОЕКТИРОВАНИЕ И МЕТОДИЧЕСКИЕ ПРИЁМЫ</a:t>
            </a:r>
            <a:endParaRPr b="0" lang="ru-RU" sz="6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subTitle"/>
          </p:nvPr>
        </p:nvSpPr>
        <p:spPr>
          <a:xfrm>
            <a:off x="450000" y="3870000"/>
            <a:ext cx="8999280" cy="1869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400" strike="noStrike" u="none">
                <a:solidFill>
                  <a:srgbClr val="dbf5f9"/>
                </a:solidFill>
                <a:uFillTx/>
                <a:latin typeface="Source Sans Pro"/>
              </a:rPr>
              <a:t>Поташов Иван Михайлович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b="1" lang="ru-RU" sz="1600" strike="noStrike" u="none">
                <a:solidFill>
                  <a:srgbClr val="dbf5f9"/>
                </a:solidFill>
                <a:uFillTx/>
                <a:latin typeface="Source Sans Pro"/>
              </a:rPr>
              <a:t>VII Всероссийская научно-практическая конференция «Перспективы развития математического образования в эпоху цифровой трансформации»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b="1" lang="ru-RU" sz="1600" strike="noStrike" u="none">
                <a:solidFill>
                  <a:srgbClr val="dbf5f9"/>
                </a:solidFill>
                <a:uFillTx/>
                <a:latin typeface="Source Sans Pro"/>
              </a:rPr>
              <a:t>Тверь, 2-4 апреля 2026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endParaRPr b="0" lang="ru-RU" sz="1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40000" y="90000"/>
            <a:ext cx="8999280" cy="98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rm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4500" strike="noStrike" u="none">
                <a:solidFill>
                  <a:srgbClr val="ffffff"/>
                </a:solidFill>
                <a:uFillTx/>
                <a:latin typeface="Source Sans Pro Light"/>
              </a:rPr>
              <a:t>Типы заданий</a:t>
            </a:r>
            <a:endParaRPr b="0" lang="ru-RU" sz="4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540000" y="1440000"/>
            <a:ext cx="8999280" cy="350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19999"/>
          </a:bodyPr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1" lang="ru-RU" sz="2400" strike="noStrike" u="none">
                <a:solidFill>
                  <a:srgbClr val="ff0000"/>
                </a:solidFill>
                <a:uFillTx/>
                <a:latin typeface="Source Sans Pro"/>
              </a:rPr>
              <a:t>«Ответь – скажи».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 Данный вариант включает любые игры по прин­ципу «вопрос-ответ»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1" lang="ru-RU" sz="2400" strike="noStrike" u="none">
                <a:solidFill>
                  <a:srgbClr val="ff0000"/>
                </a:solidFill>
                <a:uFillTx/>
                <a:latin typeface="Source Sans Pro"/>
              </a:rPr>
              <a:t>«Сочини – напиши».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 Необходимо создать собственный текст: на­писать сочинение-миниатюру, сочинить стихотворение и т.д.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1" lang="ru-RU" sz="2400" strike="noStrike" u="none">
                <a:solidFill>
                  <a:srgbClr val="ff0000"/>
                </a:solidFill>
                <a:uFillTx/>
                <a:latin typeface="Source Sans Pro"/>
              </a:rPr>
              <a:t>«Смотри – найди».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 В обозначенной области (кабинет, коридор, площадка) необходимо найти что-то, указанное ведущим: предметы / подсказки / детали пазла / иллюстрации.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1" lang="ru-RU" sz="2400" strike="noStrike" u="none">
                <a:solidFill>
                  <a:srgbClr val="ff0000"/>
                </a:solidFill>
                <a:uFillTx/>
                <a:latin typeface="Source Sans Pro"/>
              </a:rPr>
              <a:t>«Собери – систематизируй».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 Необходимо распределять детали / слова / иллюстрации / предметы по различным группам, классифицировать по определенным признакам.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40000" y="90000"/>
            <a:ext cx="8999280" cy="98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rm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4500" strike="noStrike" u="none">
                <a:solidFill>
                  <a:srgbClr val="ffffff"/>
                </a:solidFill>
                <a:uFillTx/>
                <a:latin typeface="Source Sans Pro Light"/>
              </a:rPr>
              <a:t>Типы заданий</a:t>
            </a:r>
            <a:endParaRPr b="0" lang="ru-RU" sz="4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540000" y="1440000"/>
            <a:ext cx="8999280" cy="378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1" lang="ru-RU" sz="2400" strike="noStrike" u="none">
                <a:solidFill>
                  <a:srgbClr val="ff0000"/>
                </a:solidFill>
                <a:uFillTx/>
                <a:latin typeface="Source Sans Pro"/>
              </a:rPr>
              <a:t>«Соотнеси – распредели».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 Важно соотнести одно с другим: поня­тие и его толкование; автора и его произведение; страну и ее столицу; урав­нение и его решение; событие и его дату и т. д.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1" lang="ru-RU" sz="2400" strike="noStrike" u="none">
                <a:solidFill>
                  <a:srgbClr val="ff0000"/>
                </a:solidFill>
                <a:uFillTx/>
                <a:latin typeface="Source Sans Pro"/>
              </a:rPr>
              <a:t>«Нарисуй – представь».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 Необходимо создать иллюстрацию и пре­зентовать созданное. Например, создать комикс с правилами по любому предмету; создать рекламу музыкального произведения и т. д.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1" lang="ru-RU" sz="2400" strike="noStrike" u="none">
                <a:solidFill>
                  <a:srgbClr val="ff0000"/>
                </a:solidFill>
                <a:uFillTx/>
                <a:latin typeface="Source Sans Pro"/>
              </a:rPr>
              <a:t>«Отгадай – расшифруй».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 Данный вид задания предполагает раз­личные ребусы и шифры. Задача – разгадать.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1" lang="ru-RU" sz="2400" strike="noStrike" u="none">
                <a:solidFill>
                  <a:srgbClr val="ff0000"/>
                </a:solidFill>
                <a:uFillTx/>
                <a:latin typeface="Source Sans Pro"/>
              </a:rPr>
              <a:t>«Запомни – воспроизведи».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 Участникам могут быть предложены видеоролики, картины, оформленный интерьер, разложенные в определен­ном порядке предметы. Задача – запомнить увиденное, а затем воспроизве­сти: рассказать, нарисовать, повторить, ответить на вопросы.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540000" y="90000"/>
            <a:ext cx="8999280" cy="98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rm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4500" strike="noStrike" u="none">
                <a:solidFill>
                  <a:srgbClr val="ffffff"/>
                </a:solidFill>
                <a:uFillTx/>
                <a:latin typeface="Source Sans Pro Light"/>
              </a:rPr>
              <a:t>Типы заданий</a:t>
            </a:r>
            <a:endParaRPr b="0" lang="ru-RU" sz="4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540000" y="1440000"/>
            <a:ext cx="9081360" cy="3837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1" lang="ru-RU" sz="2400" strike="noStrike" u="none">
                <a:solidFill>
                  <a:srgbClr val="ff0000"/>
                </a:solidFill>
                <a:uFillTx/>
                <a:latin typeface="Source Sans Pro"/>
              </a:rPr>
              <a:t>«Поставь – сыграй».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 Данное задание предполагает любое сцени­ческое воплощение задания. Возможно разыграть собственную историю, инсценировать сцены ли­тературного произведения воспроизводящую известное художественное полотно и т. д.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1" lang="ru-RU" sz="2400" strike="noStrike" u="none">
                <a:solidFill>
                  <a:srgbClr val="ff0000"/>
                </a:solidFill>
                <a:uFillTx/>
                <a:latin typeface="Source Sans Pro"/>
              </a:rPr>
              <a:t>«Исправь – отредактируй».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 Задача – находить ошибки различных типов (орфографические, пунктуационные, речевые, грамматические, фак­тические и др.) в словах, предложениях, текстах и исправлять их.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1" lang="ru-RU" sz="2400" strike="noStrike" u="none">
                <a:solidFill>
                  <a:srgbClr val="ff0000"/>
                </a:solidFill>
                <a:uFillTx/>
                <a:latin typeface="Source Sans Pro"/>
              </a:rPr>
              <a:t>«Проектируй – создавай».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 Участники могут попробовать создать собственный проект по готовому шаблону: продумать цели, задачи, ход реа­лизации и т.д. Также возможно создавать тексты новой природы – пере­работать предлагаемый текст в новую форму: схему, таблицу, диаграмму, инфографику и т. д.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subTitle"/>
          </p:nvPr>
        </p:nvSpPr>
        <p:spPr>
          <a:xfrm>
            <a:off x="502920" y="630720"/>
            <a:ext cx="9070920" cy="438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9600" strike="noStrike" u="none">
                <a:solidFill>
                  <a:srgbClr val="009eda"/>
                </a:solidFill>
                <a:uFillTx/>
                <a:latin typeface="Source Sans Pro Black"/>
              </a:rPr>
              <a:t>СПАСИБО ЗА ВНИМАНИЕ!</a:t>
            </a:r>
            <a:endParaRPr b="0" lang="ru-RU" sz="9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2920" y="90720"/>
            <a:ext cx="907092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rm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4500" strike="noStrike" u="none">
                <a:solidFill>
                  <a:srgbClr val="ffffff"/>
                </a:solidFill>
                <a:uFillTx/>
                <a:latin typeface="Source Sans Pro Light"/>
              </a:rPr>
              <a:t>Что такое квест?</a:t>
            </a:r>
            <a:endParaRPr b="0" lang="ru-RU" sz="4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502920" y="1440000"/>
            <a:ext cx="9021240" cy="349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1" lang="ru-RU" sz="2400" strike="noStrike" u="none">
                <a:solidFill>
                  <a:srgbClr val="ff0000"/>
                </a:solidFill>
                <a:uFillTx/>
                <a:latin typeface="Source Sans Pro"/>
              </a:rPr>
              <a:t>Квест 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— это игра, требующая решения задач для продвижения по сюжету. Название происходит от английского «quest» («поиск»), этим словом также обозначают жанр компьютерных игр, где игроку в процессе про­хождения необходимо решить ряд задач и головоломок, используя игровые предметы и взаимодействуя с персонажами.  В образовании данная технология была впервые успешно апробирована в 1995 году профессором образовательных техноло­гий Университета Сан-Диего (США) Берни Доджем.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40000" y="90000"/>
            <a:ext cx="8999280" cy="98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rm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4500" strike="noStrike" u="none">
                <a:solidFill>
                  <a:srgbClr val="ffffff"/>
                </a:solidFill>
                <a:uFillTx/>
                <a:latin typeface="Source Sans Pro Light"/>
              </a:rPr>
              <a:t>Достоинства и недостатки</a:t>
            </a:r>
            <a:endParaRPr b="0" lang="ru-RU" sz="4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540000" y="1440000"/>
            <a:ext cx="8999280" cy="350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1" lang="ru-RU" sz="2400" strike="noStrike" u="none">
                <a:solidFill>
                  <a:srgbClr val="ff0000"/>
                </a:solidFill>
                <a:uFillTx/>
                <a:latin typeface="Source Sans Pro"/>
              </a:rPr>
              <a:t>Достоинства: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Aft>
                <a:spcPts val="842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0" lang="ru-RU" sz="2100" strike="noStrike" u="none">
                <a:solidFill>
                  <a:srgbClr val="000000"/>
                </a:solidFill>
                <a:uFillTx/>
                <a:latin typeface="Source Sans Pro"/>
              </a:rPr>
              <a:t>вовлечение обу­чающихся в активный образовательный процесс;</a:t>
            </a:r>
            <a:endParaRPr b="0" lang="ru-RU" sz="21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Aft>
                <a:spcPts val="842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0" lang="ru-RU" sz="2100" strike="noStrike" u="none">
                <a:solidFill>
                  <a:srgbClr val="000000"/>
                </a:solidFill>
                <a:uFillTx/>
                <a:latin typeface="Source Sans Pro"/>
              </a:rPr>
              <a:t>разви­тие интереса к обучению;</a:t>
            </a:r>
            <a:endParaRPr b="0" lang="ru-RU" sz="21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Aft>
                <a:spcPts val="842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0" lang="ru-RU" sz="2100" strike="noStrike" u="none">
                <a:solidFill>
                  <a:srgbClr val="000000"/>
                </a:solidFill>
                <a:uFillTx/>
                <a:latin typeface="Source Sans Pro"/>
              </a:rPr>
              <a:t>воспитание командного духа и личной ответственности за конечный результат.</a:t>
            </a:r>
            <a:endParaRPr b="0" lang="ru-RU" sz="21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1" lang="ru-RU" sz="2400" strike="noStrike" u="none">
                <a:solidFill>
                  <a:srgbClr val="ff0000"/>
                </a:solidFill>
                <a:uFillTx/>
                <a:latin typeface="Source Sans Pro"/>
              </a:rPr>
              <a:t>Недостатки: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Aft>
                <a:spcPts val="842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0" lang="ru-RU" sz="2100" strike="noStrike" u="none">
                <a:solidFill>
                  <a:srgbClr val="000000"/>
                </a:solidFill>
                <a:uFillTx/>
                <a:latin typeface="Source Sans Pro"/>
              </a:rPr>
              <a:t>Требует большого количества ресурсов;</a:t>
            </a:r>
            <a:endParaRPr b="0" lang="ru-RU" sz="21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Aft>
                <a:spcPts val="842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0" lang="ru-RU" sz="2100" strike="noStrike" u="none">
                <a:solidFill>
                  <a:srgbClr val="000000"/>
                </a:solidFill>
                <a:uFillTx/>
                <a:latin typeface="Source Sans Pro"/>
              </a:rPr>
              <a:t>Не всегда подходит для проведения на уроках.</a:t>
            </a:r>
            <a:endParaRPr b="0" lang="ru-RU" sz="2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40000" y="90000"/>
            <a:ext cx="8999280" cy="98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rm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4500" strike="noStrike" u="none">
                <a:solidFill>
                  <a:srgbClr val="ffffff"/>
                </a:solidFill>
                <a:uFillTx/>
                <a:latin typeface="Source Sans Pro Light"/>
              </a:rPr>
              <a:t>Виды квестов</a:t>
            </a:r>
            <a:endParaRPr b="0" lang="ru-RU" sz="4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540000" y="1440000"/>
            <a:ext cx="8999280" cy="37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1" lang="ru-RU" sz="2000" strike="noStrike" u="none">
                <a:solidFill>
                  <a:srgbClr val="ff0000"/>
                </a:solidFill>
                <a:uFillTx/>
                <a:latin typeface="Source Sans Pro"/>
              </a:rPr>
              <a:t>По форме проведения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Source Sans Pro"/>
              </a:rPr>
              <a:t> (компьютерные, web-квесты, QR-квесты, медиа-квесты, квесты на природе, комбинированные).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1" lang="ru-RU" sz="2000" strike="noStrike" u="none">
                <a:solidFill>
                  <a:srgbClr val="ff0000"/>
                </a:solidFill>
                <a:uFillTx/>
                <a:latin typeface="Source Sans Pro"/>
              </a:rPr>
              <a:t>По режиму проведения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Source Sans Pro"/>
              </a:rPr>
              <a:t> (в реальном времени, в виртуальном режи­ме, в комбинированном режиме).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1" lang="ru-RU" sz="2000" strike="noStrike" u="none">
                <a:solidFill>
                  <a:srgbClr val="ff0000"/>
                </a:solidFill>
                <a:uFillTx/>
                <a:latin typeface="Source Sans Pro"/>
              </a:rPr>
              <a:t>По сроку проведения</a:t>
            </a:r>
            <a:r>
              <a:rPr b="1" lang="ru-RU" sz="2000" strike="noStrike" u="none">
                <a:solidFill>
                  <a:srgbClr val="000000"/>
                </a:solidFill>
                <a:uFillTx/>
                <a:latin typeface="Source Sans Pro"/>
              </a:rPr>
              <a:t> 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Source Sans Pro"/>
              </a:rPr>
              <a:t>(краткосрочные — от одного до трёх заня­тий, долгосрочные — рассчитываются длительный строк до семестра или учебного года).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1" lang="ru-RU" sz="2000" strike="noStrike" u="none">
                <a:solidFill>
                  <a:srgbClr val="ff0000"/>
                </a:solidFill>
                <a:uFillTx/>
                <a:latin typeface="Source Sans Pro"/>
              </a:rPr>
              <a:t>По форме работы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Source Sans Pro"/>
              </a:rPr>
              <a:t> (групповые, индивидуальные).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1" lang="ru-RU" sz="2000" strike="noStrike" u="none">
                <a:solidFill>
                  <a:srgbClr val="ff0000"/>
                </a:solidFill>
                <a:uFillTx/>
                <a:latin typeface="Source Sans Pro"/>
              </a:rPr>
              <a:t>По предметному содержанию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Source Sans Pro"/>
              </a:rPr>
              <a:t> (моно квест, межпредметный квест).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1" lang="ru-RU" sz="2000" strike="noStrike" u="none">
                <a:solidFill>
                  <a:srgbClr val="ff0000"/>
                </a:solidFill>
                <a:uFillTx/>
                <a:latin typeface="Source Sans Pro"/>
              </a:rPr>
              <a:t>По информационной образовательной среде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Source Sans Pro"/>
              </a:rPr>
              <a:t> (традиционная об­разовательная среда, виртуальная образовательная среда).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1" lang="ru-RU" sz="2000" strike="noStrike" u="none">
                <a:solidFill>
                  <a:srgbClr val="ff0000"/>
                </a:solidFill>
                <a:uFillTx/>
                <a:latin typeface="Source Sans Pro"/>
              </a:rPr>
              <a:t>По структуре сюжетов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Source Sans Pro"/>
              </a:rPr>
              <a:t> (линейные, нелинейные, кольцевые).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40000" y="90000"/>
            <a:ext cx="8999280" cy="98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rmAutofit fontScale="85000" lnSpcReduction="9999"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4500" strike="noStrike" u="none">
                <a:solidFill>
                  <a:srgbClr val="ffffff"/>
                </a:solidFill>
                <a:uFillTx/>
                <a:latin typeface="Source Sans Pro Light"/>
              </a:rPr>
              <a:t>Разновидности сюжетов квестов</a:t>
            </a:r>
            <a:endParaRPr b="0" lang="ru-RU" sz="4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540000" y="1440000"/>
            <a:ext cx="8999280" cy="350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1" lang="ru-RU" sz="2400" strike="noStrike" u="none">
                <a:solidFill>
                  <a:srgbClr val="ff0000"/>
                </a:solidFill>
                <a:uFillTx/>
                <a:latin typeface="Source Sans Pro"/>
              </a:rPr>
              <a:t>Линейный</a:t>
            </a:r>
            <a:r>
              <a:rPr b="1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 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- квест, где участниками задания выполняются последовательно, причём каждое следующее задание открывается только после решения предыдущего.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1" lang="ru-RU" sz="2400" strike="noStrike" u="none">
                <a:solidFill>
                  <a:srgbClr val="ff0000"/>
                </a:solidFill>
                <a:uFillTx/>
                <a:latin typeface="Source Sans Pro"/>
              </a:rPr>
              <a:t>Нелинейный (штурмовой)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 - квест, который предпола­гает наличие главного задания. В процессе игры участникам даются подсказки, но участники сами определяют, каким способом они будут ре­шать основную задачу.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1" lang="ru-RU" sz="2400" strike="noStrike" u="none">
                <a:solidFill>
                  <a:srgbClr val="ff0000"/>
                </a:solidFill>
                <a:uFillTx/>
                <a:latin typeface="Source Sans Pro"/>
              </a:rPr>
              <a:t>Кольцевой</a:t>
            </a:r>
            <a:r>
              <a:rPr b="1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 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 — квест, похожий на линейный, но имеет замкнутую структуру.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40000" y="90000"/>
            <a:ext cx="8999280" cy="98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rm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4500" strike="noStrike" u="none">
                <a:solidFill>
                  <a:srgbClr val="ffffff"/>
                </a:solidFill>
                <a:uFillTx/>
                <a:latin typeface="Source Sans Pro Light"/>
              </a:rPr>
              <a:t>Структура квеста</a:t>
            </a:r>
            <a:endParaRPr b="0" lang="ru-RU" sz="4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540000" y="1440000"/>
            <a:ext cx="8999280" cy="37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1" lang="ru-RU" sz="2400" strike="noStrike" u="none">
                <a:solidFill>
                  <a:srgbClr val="ff0000"/>
                </a:solidFill>
                <a:uFillTx/>
                <a:latin typeface="Source Sans Pro"/>
              </a:rPr>
              <a:t>Введение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 — вступление, где четко описаны главные роли участни­ков и сценарий квеста, предварительный план работы, обзор всего квеста.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1" lang="ru-RU" sz="2400" strike="noStrike" u="none">
                <a:solidFill>
                  <a:srgbClr val="ff0000"/>
                </a:solidFill>
                <a:uFillTx/>
                <a:latin typeface="Source Sans Pro"/>
              </a:rPr>
              <a:t>Задание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 — четко определеный итоговый результат самостоятельной работы.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1" lang="ru-RU" sz="2400" strike="noStrike" u="none">
                <a:solidFill>
                  <a:srgbClr val="ff0000"/>
                </a:solidFill>
                <a:uFillTx/>
                <a:latin typeface="Source Sans Pro"/>
              </a:rPr>
              <a:t>Ресурсы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 — список информационных ресурсов, необходимых для выполнения задания.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1" lang="ru-RU" sz="2400" strike="noStrike" u="none">
                <a:solidFill>
                  <a:srgbClr val="ff0000"/>
                </a:solidFill>
                <a:uFillTx/>
                <a:latin typeface="Source Sans Pro"/>
              </a:rPr>
              <a:t>Процесс работы</a:t>
            </a:r>
            <a:r>
              <a:rPr b="1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 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— описание процедуры работы, которую необхо­димо выполнить каждому участнику квеста при самостоятельном выполне­нии задания (этапы).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1" lang="ru-RU" sz="2400" strike="noStrike" u="none">
                <a:solidFill>
                  <a:srgbClr val="ff0000"/>
                </a:solidFill>
                <a:uFillTx/>
                <a:latin typeface="Source Sans Pro"/>
              </a:rPr>
              <a:t>Оценка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 — описание критериев и параметров оценки выполнения заданий квеста.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1" lang="ru-RU" sz="2400" strike="noStrike" u="none">
                <a:solidFill>
                  <a:srgbClr val="ff0000"/>
                </a:solidFill>
                <a:uFillTx/>
                <a:latin typeface="Source Sans Pro"/>
              </a:rPr>
              <a:t>Заключение</a:t>
            </a:r>
            <a:r>
              <a:rPr b="0" lang="ru-RU" sz="2400" strike="noStrike" u="none">
                <a:solidFill>
                  <a:srgbClr val="ff0000"/>
                </a:solidFill>
                <a:uFillTx/>
                <a:latin typeface="Source Sans Pro"/>
              </a:rPr>
              <a:t> 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— раздел, где суммируется опыт, который будет полу­чен участниками квеста.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40000" y="90000"/>
            <a:ext cx="8999280" cy="98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rm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4500" strike="noStrike" u="none">
                <a:solidFill>
                  <a:srgbClr val="ffffff"/>
                </a:solidFill>
                <a:uFillTx/>
                <a:latin typeface="Source Sans Pro Light"/>
              </a:rPr>
              <a:t>Алгоритм проведения квеста</a:t>
            </a:r>
            <a:endParaRPr b="0" lang="ru-RU" sz="4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40000" y="1440000"/>
            <a:ext cx="8999280" cy="350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1) Определить цели и задачи квест-игры.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2) Определить целевую аудиторию (педагоги, дети, родители), ресур­сы, выбрать место проведения игры.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3) Определить количество команд.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4) Разработать легенду игры, ее формат и правила, написать сценарий (конспект).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5) Рассчитать количество организаторов и помощников.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0">
              <a:lnSpc>
                <a:spcPct val="100000"/>
              </a:lnSpc>
              <a:spcAft>
                <a:spcPts val="1054"/>
              </a:spcAft>
              <a:buNone/>
              <a:tabLst>
                <a:tab algn="l" pos="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40000" y="90000"/>
            <a:ext cx="8999280" cy="98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rm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4500" strike="noStrike" u="none">
                <a:solidFill>
                  <a:srgbClr val="ffffff"/>
                </a:solidFill>
                <a:uFillTx/>
                <a:latin typeface="Source Sans Pro Light"/>
              </a:rPr>
              <a:t>Алгоритм проведения квеста</a:t>
            </a:r>
            <a:endParaRPr b="0" lang="ru-RU" sz="4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540000" y="1440000"/>
            <a:ext cx="8999280" cy="350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6) Составить паспорт прохождения этапов или карту маршрута.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7) Подготовить задания, раздаточный материал, необходимое снаря­жение и реквизит для квест-игры.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8) Проведение игры.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9) Обобщение и презентация результатов квест-игры.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10) Провести анализ полученных результатов.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0">
              <a:lnSpc>
                <a:spcPct val="100000"/>
              </a:lnSpc>
              <a:spcAft>
                <a:spcPts val="1054"/>
              </a:spcAft>
              <a:buNone/>
              <a:tabLst>
                <a:tab algn="l" pos="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40000" y="90000"/>
            <a:ext cx="8999280" cy="98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rmAutofit fontScale="92500" lnSpcReduction="9999"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4500" strike="noStrike" u="none">
                <a:solidFill>
                  <a:srgbClr val="ffffff"/>
                </a:solidFill>
                <a:uFillTx/>
                <a:latin typeface="Source Sans Pro Light"/>
              </a:rPr>
              <a:t>Перемещение между этапами</a:t>
            </a:r>
            <a:endParaRPr b="0" lang="ru-RU" sz="4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540000" y="1440000"/>
            <a:ext cx="8999280" cy="350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1) Участники не перемещаются, остаются на одном месте.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2) Участники перемещаются по маршрутному листу.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3) Перемещение между этапами с помощью подсказок.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4) Участники после каждого этапа узнают куда им двигаться дальше (метод «пейджера»).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4"/>
              </a:spcAft>
              <a:buClr>
                <a:srgbClr val="009eda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Source Sans Pro"/>
              </a:rPr>
              <a:t>5) Нет определённого маршрута, команды передвигаются хаотично.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</TotalTime>
  <Application>LibreOffice/24.8.4.2$Linux_X86_64 LibreOffice_project/480$Build-2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2026-03-24T12:58:07Z</dcterms:created>
  <dc:creator/>
  <dc:description/>
  <dc:language>ru-RU</dc:language>
  <cp:lastModifiedBy/>
  <dcterms:modified xsi:type="dcterms:W3CDTF">2026-03-31T12:51:34Z</dcterms:modified>
  <cp:revision>15</cp:revision>
  <dc:subject/>
  <dc:title>Vivid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