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256" r:id="rId3"/>
    <p:sldId id="257" r:id="rId4"/>
    <p:sldId id="285" r:id="rId5"/>
    <p:sldId id="262" r:id="rId6"/>
    <p:sldId id="273" r:id="rId7"/>
    <p:sldId id="272" r:id="rId8"/>
    <p:sldId id="276" r:id="rId9"/>
    <p:sldId id="277" r:id="rId10"/>
    <p:sldId id="278" r:id="rId11"/>
    <p:sldId id="284" r:id="rId12"/>
    <p:sldId id="280" r:id="rId13"/>
    <p:sldId id="283" r:id="rId14"/>
    <p:sldId id="282" r:id="rId15"/>
    <p:sldId id="28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ин Иван Александрович" initials="НИА" lastIdx="3" clrIdx="0">
    <p:extLst>
      <p:ext uri="{19B8F6BF-5375-455C-9EA6-DF929625EA0E}">
        <p15:presenceInfo xmlns:p15="http://schemas.microsoft.com/office/powerpoint/2012/main" userId="Никитин Иван Александ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47D1-2746-430A-A1D7-CC2C82DA627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06B6-2558-4B90-9BA2-06B408473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0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98B6D-39F4-4F69-A934-E5A1A2FE5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8EC99-8D02-44BD-ABDA-6A526661A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07B13-884E-49FE-BBEC-D80BDA1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C2835-132A-4F62-85EF-C304A76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3C9C6-3D01-4DC7-8340-86DAC7BF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730B3-363D-4A5F-9F9C-63AF4655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D01BFF-A070-44DF-8F73-9ECE28FF0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0D360-F2D9-48A6-8E08-CCEF5E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8EBB0-BDAD-4AE4-9BA6-9B3A7B67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80BE0-8014-479E-9B87-C8E0F6F5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9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B13728-534D-4AB2-9594-E84B9B0A9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51768-507A-4458-8274-8522C17EE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92EB4-AA3F-41A9-8A5B-81BEF694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6AD9-A739-470F-A8B2-1BA40A21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6248E-1975-424F-8C5F-E0A187DC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9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7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1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5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2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ED1D1-6764-483A-B150-303ABDEE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6FE58-BA38-4F23-97B5-F20C354E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E171A-2C05-401E-A8CA-7749B6E4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7A167-2BCE-48FE-8193-2D7D740B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DA98-9A34-42DF-9E81-E1CB32AE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8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5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2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886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9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41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6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53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1A550-5B9A-4B81-8B7D-5A974140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CC10C8-1B71-4A73-8A44-54479B0C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63383-672B-48F0-A471-4718BF3A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742B7-8A48-4C1F-B6E8-15F48BCA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088B1-6768-4FAF-8D94-105A628C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680ED-6275-4E6F-BF34-6673011F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3165D-ED28-4541-80AD-820E7E9F5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CE686D-C995-45C2-B1A3-83BEDB52A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5376D-D935-4057-ACDD-47FA3EF7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9D944-F3B3-4EC0-8200-4517F77B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FB305-ECFA-4511-8EE3-CE23458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4A20D-7D49-46F7-9630-D4ED5F65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DFA29-1A5F-4BCD-B3AE-AD507999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3BE9F2-4CCF-4EC3-AD49-9A6AC67B9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B9617F-2B35-4339-B6D8-57BCE8E3B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AB82FD-6618-4AED-A67F-9CBB4DB1F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E9A723-D0DD-4978-A986-9E8D090D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3DE430-FB6A-4B43-87AE-B67DE64D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997FBE-2301-4F8A-B129-FC4AFE50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26182-DE38-42ED-8B78-4E58166A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D8ADA-5657-430C-AADF-36AD7915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D64540-9426-4965-B6DE-BF850DD7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5DFED8-F6AC-4229-ADE6-B7776151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9B835-E3AA-4E7C-BA14-929101B2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BC095-D9E0-438D-B62D-2165D637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051D3C-14B8-4D8F-934C-33AA39E9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B6E0E-600A-416D-ADAF-A5F4B162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FD6B5-11C3-432D-BC56-4422C999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A6EE40-0496-4AFD-84CC-360BBECB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F8D46D-386D-4EF9-A3FE-5D6056AF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BEC597-3DD8-4B2F-90DF-EB5485D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D3C03-25F3-49DA-B290-D0F4F10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627DC-B157-4D9C-B326-E14B4B27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926FAB-01B7-432C-8B82-09035E1BE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9D0111-9C55-4930-8E6C-B935D3D39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29B645-B1BB-4748-B0B1-6E03B709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B4D23-2D16-4415-8BD5-D1706EB3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9EE48F-AC6C-4053-B87F-CBAB5AF7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CA39-8118-4351-AA87-805A6AF3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57F698-77F2-4C2E-A5B0-DCA374C59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FCCE0-3D5C-49F3-9C29-99ABD402D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3F9C-9150-4992-94DA-7A9948BE0487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63F44-5CEE-47B5-9953-5B2027B75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6E4BA-5311-4285-8358-FFCE1883F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96ED-A8CC-4B4A-85EC-895D6ACB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C534-D4FB-4454-9CDD-6E60BCFDAB6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13B898-96BA-405E-93AE-02F73912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FE4AC-55D1-4DD4-92AE-FFAE4C729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762" y="585893"/>
            <a:ext cx="9242474" cy="2843107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Аналоги неравенств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С. Н. Бернштейна и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В. И. Смирнова для гармонических полиномов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CA8639-8A24-4DC8-9CDF-6DE009E13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762" y="3428999"/>
            <a:ext cx="9242474" cy="284310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Сергей Юрьевич Граф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Тверской государственный университет, Тверь;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Петрозаводский государственный университет, Петрозаводск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E-mail: sergey.graf@tversu.ru</a:t>
            </a:r>
          </a:p>
          <a:p>
            <a:pPr algn="r"/>
            <a:endParaRPr lang="en-US" sz="1600" dirty="0">
              <a:solidFill>
                <a:schemeClr val="tx1"/>
              </a:solidFill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Иван Александрович Никитин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Тверской государственный университет, Тверь;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Петрозаводский государственный университет, Петрозаводск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E-mail: greatmath18@yandex.ru</a:t>
            </a:r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9542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Основные анонсируемые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993913"/>
                <a:ext cx="8131550" cy="550988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>
                    <a:solidFill>
                      <a:schemeClr val="tx1"/>
                    </a:solidFill>
                  </a:rPr>
                  <a:t>Теорема А* (Неравенство С. Н. Бернштейна для гармонических полиномов)</a:t>
                </a:r>
              </a:p>
              <a:p>
                <a:pPr marL="0" indent="0" algn="just"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(Продолжение примера).</a:t>
                </a:r>
                <a:r>
                  <a:rPr lang="ru-RU" dirty="0">
                    <a:solidFill>
                      <a:schemeClr val="tx1"/>
                    </a:solidFill>
                  </a:rPr>
                  <a:t> На единичной окружности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неравенства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выполняются при любых значениях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 </a:t>
                </a:r>
                <a:r>
                  <a:rPr lang="ru-RU" i="1" dirty="0">
                    <a:solidFill>
                      <a:schemeClr val="tx1"/>
                    </a:solidFill>
                  </a:rPr>
                  <a:t>Таким образом, гармонические полиномы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удовлетворяют условиям теоремы.</a:t>
                </a: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Также нетрудно убедиться, что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причем минимум и максимум достигаются в обоих случаях при </a:t>
                </a:r>
                <a:br>
                  <a:rPr lang="en-US" i="1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  <a:endParaRPr lang="ru-RU" i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993913"/>
                <a:ext cx="8131550" cy="5509883"/>
              </a:xfrm>
              <a:blipFill>
                <a:blip r:embed="rId2"/>
                <a:stretch>
                  <a:fillRect l="-600" t="-885" r="-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87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4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2" name="Group 88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" name="Rectangle 10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5" name="Rectangle 106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7" name="Rectangle 110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83209" y="968023"/>
                <a:ext cx="6798033" cy="5952921"/>
              </a:xfrm>
            </p:spPr>
            <p:txBody>
              <a:bodyPr vert="horz" lIns="91440" tIns="45720" rIns="91440" bIns="45720" rtlCol="0" anchor="ctr"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ru-RU" sz="2400" u="sng" dirty="0">
                    <a:solidFill>
                      <a:schemeClr val="tx1"/>
                    </a:solidFill>
                  </a:rPr>
                  <a:t>Теорема А* (Неравенство С. Н. Бернштейна для гармонических полиномов)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(Продолжение примера).</a:t>
                </a:r>
                <a:r>
                  <a:rPr lang="ru-RU" dirty="0">
                    <a:solidFill>
                      <a:schemeClr val="tx1"/>
                    </a:solidFill>
                  </a:rPr>
                  <a:t> Множество решений системы неравенств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&lt;(2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не пусто и представляет собой совокупность точек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:r>
                  <a:rPr lang="ru-RU" i="1" dirty="0">
                    <a:solidFill>
                      <a:schemeClr val="tx1"/>
                    </a:solidFill>
                  </a:rPr>
                  <a:t>ограниченных прямыми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гиперболой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 (см.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слева)</a:t>
                </a:r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  <a:r>
                  <a:rPr lang="ru-RU" i="1" dirty="0">
                    <a:solidFill>
                      <a:schemeClr val="tx1"/>
                    </a:solidFill>
                  </a:rPr>
                  <a:t> Например, системе неравенств (3) удовлетворяет точка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 </a:t>
                </a:r>
                <a:r>
                  <a:rPr lang="ru-RU" i="1" dirty="0">
                    <a:solidFill>
                      <a:schemeClr val="tx1"/>
                    </a:solidFill>
                  </a:rPr>
                  <a:t>Если параметры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являются решениями системы (3), то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′(1)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′(1)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и неравенство (2) не выполняется 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:r>
                  <a:rPr lang="ru-RU" i="1" dirty="0">
                    <a:solidFill>
                      <a:schemeClr val="tx1"/>
                    </a:solidFill>
                  </a:rPr>
                  <a:t>и для данной пары гармонических полиномов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константа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строго больше единицы.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83209" y="968023"/>
                <a:ext cx="6798033" cy="5952921"/>
              </a:xfrm>
              <a:blipFill>
                <a:blip r:embed="rId2"/>
                <a:stretch>
                  <a:fillRect l="-717" t="-3586" r="-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BB59D-21E7-41E1-9523-FF4135D7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79" y="231072"/>
            <a:ext cx="8132919" cy="669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dirty="0"/>
              <a:t>Основные анонсируемые результаты</a:t>
            </a:r>
            <a:endParaRPr lang="en-US" sz="32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1FBEA-B080-4EC9-B4AA-E75D397C1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3"/>
          <a:stretch/>
        </p:blipFill>
        <p:spPr>
          <a:xfrm>
            <a:off x="119757" y="92461"/>
            <a:ext cx="3828614" cy="294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34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Основные анонсируемые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993913"/>
                <a:ext cx="8131550" cy="585934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2400" u="sng" dirty="0">
                    <a:solidFill>
                      <a:schemeClr val="tx1"/>
                    </a:solidFill>
                  </a:rPr>
                  <a:t>Теорема А* (Неравенство С. Н. Бернштейна для гармонических полиномов)</a:t>
                </a:r>
              </a:p>
              <a:p>
                <a:pPr marL="0" indent="0" algn="just"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(Продолжение примера).</a:t>
                </a:r>
                <a:r>
                  <a:rPr lang="ru-RU" dirty="0">
                    <a:solidFill>
                      <a:schemeClr val="tx1"/>
                    </a:solidFill>
                  </a:rPr>
                  <a:t> Более того, в приведенном примере неравенство (2) может выполняться только при условии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𝕋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𝕋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Параметр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в данном примере может быть сколь угодно близок к 1, что доказывает точность верхней оценки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в неравенстве (1).</a:t>
                </a: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Точность нижней оценки в (1) очевидна в случае, когда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:r>
                  <a:rPr lang="ru-RU" i="1" dirty="0">
                    <a:solidFill>
                      <a:schemeClr val="tx1"/>
                    </a:solidFill>
                  </a:rPr>
                  <a:t>то есть в случаем голоморфных полиномов.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993913"/>
                <a:ext cx="8131550" cy="5859340"/>
              </a:xfrm>
              <a:blipFill>
                <a:blip r:embed="rId2"/>
                <a:stretch>
                  <a:fillRect l="-600" t="-832" r="-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1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Основные анонсируемые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993913"/>
                <a:ext cx="8131550" cy="585934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2400" u="sng" dirty="0">
                    <a:solidFill>
                      <a:schemeClr val="tx1"/>
                    </a:solidFill>
                  </a:rPr>
                  <a:t>Теорема Б* (Неравенство В. И. Смирнова для гармонических полиномов)</a:t>
                </a: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Пусть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- гармонические полиномы, удовлетворяющие условиям теоремы А*. </a:t>
                </a: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Тогда</a:t>
                </a:r>
                <a:r>
                  <a:rPr lang="ru-RU" dirty="0">
                    <a:solidFill>
                      <a:schemeClr val="tx1"/>
                    </a:solidFill>
                  </a:rPr>
                  <a:t> существует константа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удовлетворяющая условию (1), такая, что для любых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и для любого фиксированного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для всех значений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ru-RU" dirty="0">
                    <a:solidFill>
                      <a:schemeClr val="tx1"/>
                    </a:solidFill>
                  </a:rPr>
                  <a:t>принадлежащих образу круга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при отображении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ru-RU" dirty="0">
                    <a:solidFill>
                      <a:schemeClr val="tx1"/>
                    </a:solidFill>
                  </a:rPr>
                  <a:t>Оценка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в неравенстве (1) точна.</a:t>
                </a:r>
              </a:p>
              <a:p>
                <a:pPr marL="0" indent="0" algn="just"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Замечания: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ru-RU" dirty="0">
                    <a:solidFill>
                      <a:schemeClr val="tx1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из теоремы Б* следует теорема А*</a:t>
                </a:r>
                <a:r>
                  <a:rPr lang="en-US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ru-RU" i="1" dirty="0">
                    <a:solidFill>
                      <a:schemeClr val="tx1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утверждение теоремы Б* представляет собой классическое неравенство Смирнова для полиномов.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993913"/>
                <a:ext cx="8131550" cy="5859340"/>
              </a:xfrm>
              <a:blipFill>
                <a:blip r:embed="rId2"/>
                <a:stretch>
                  <a:fillRect l="-600" t="-832" r="-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15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Список литературы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E0678-F140-4C7E-A824-DFE6E2BD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221226"/>
            <a:ext cx="6455549" cy="6415548"/>
          </a:xfrm>
        </p:spPr>
        <p:txBody>
          <a:bodyPr anchor="ctr">
            <a:normAutofit lnSpcReduction="10000"/>
          </a:bodyPr>
          <a:lstStyle/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Д.И. Менделеев, </a:t>
            </a:r>
            <a:r>
              <a:rPr lang="ru-RU" sz="1600" i="1" dirty="0">
                <a:solidFill>
                  <a:schemeClr val="tx1"/>
                </a:solidFill>
              </a:rPr>
              <a:t>Исследование водных растворов по удельному весу, </a:t>
            </a:r>
            <a:r>
              <a:rPr lang="ru-RU" sz="1600" dirty="0">
                <a:solidFill>
                  <a:schemeClr val="tx1"/>
                </a:solidFill>
              </a:rPr>
              <a:t>тип. В. Демакова, Санкт-Петербург, 1887.</a:t>
            </a: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S.N. Bernstein</a:t>
            </a:r>
            <a:r>
              <a:rPr lang="en-US" sz="1600" i="1" dirty="0">
                <a:solidFill>
                  <a:schemeClr val="tx1"/>
                </a:solidFill>
              </a:rPr>
              <a:t>, Sur la limitation des </a:t>
            </a:r>
            <a:r>
              <a:rPr lang="en-US" sz="1600" i="1" dirty="0" err="1">
                <a:solidFill>
                  <a:schemeClr val="tx1"/>
                </a:solidFill>
              </a:rPr>
              <a:t>derivees</a:t>
            </a:r>
            <a:r>
              <a:rPr lang="en-US" sz="1600" i="1" dirty="0">
                <a:solidFill>
                  <a:schemeClr val="tx1"/>
                </a:solidFill>
              </a:rPr>
              <a:t> des </a:t>
            </a:r>
            <a:r>
              <a:rPr lang="en-US" sz="1600" i="1" dirty="0" err="1">
                <a:solidFill>
                  <a:schemeClr val="tx1"/>
                </a:solidFill>
              </a:rPr>
              <a:t>polynomes</a:t>
            </a:r>
            <a:r>
              <a:rPr lang="en-US" sz="1600" dirty="0">
                <a:solidFill>
                  <a:schemeClr val="tx1"/>
                </a:solidFill>
              </a:rPr>
              <a:t>, C. R. Acad. Sci. Paris, </a:t>
            </a:r>
            <a:r>
              <a:rPr lang="en-US" sz="1600" b="1" dirty="0">
                <a:solidFill>
                  <a:schemeClr val="tx1"/>
                </a:solidFill>
              </a:rPr>
              <a:t>190</a:t>
            </a:r>
            <a:r>
              <a:rPr lang="en-US" sz="1600" dirty="0">
                <a:solidFill>
                  <a:schemeClr val="tx1"/>
                </a:solidFill>
              </a:rPr>
              <a:t> (1930), 338</a:t>
            </a:r>
            <a:r>
              <a:rPr lang="ru-RU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341.</a:t>
            </a:r>
            <a:endParaRPr lang="ru-RU" sz="1600" dirty="0">
              <a:solidFill>
                <a:schemeClr val="tx1"/>
              </a:solidFill>
            </a:endParaRP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В.И. Смирнов, Н. А. Лебедев, </a:t>
            </a:r>
            <a:r>
              <a:rPr lang="ru-RU" sz="1600" i="1" dirty="0">
                <a:solidFill>
                  <a:schemeClr val="tx1"/>
                </a:solidFill>
              </a:rPr>
              <a:t>Конструктивная теория функций комплексного переменного</a:t>
            </a:r>
            <a:r>
              <a:rPr lang="ru-RU" sz="1600" dirty="0">
                <a:solidFill>
                  <a:schemeClr val="tx1"/>
                </a:solidFill>
              </a:rPr>
              <a:t>, Наука, М., 1964.</a:t>
            </a: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M. Marden, </a:t>
            </a:r>
            <a:r>
              <a:rPr lang="en-US" sz="1600" i="1" dirty="0">
                <a:solidFill>
                  <a:schemeClr val="tx1"/>
                </a:solidFill>
              </a:rPr>
              <a:t>The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Geometry of the Zeros of a Polynomial in a Complex Variable</a:t>
            </a:r>
            <a:r>
              <a:rPr lang="en-US" sz="1600" dirty="0">
                <a:solidFill>
                  <a:schemeClr val="tx1"/>
                </a:solidFill>
              </a:rPr>
              <a:t>, Math. Surveys, 3, Amer. Math. Soc., New York, 1949.</a:t>
            </a:r>
            <a:endParaRPr lang="ru-RU" sz="1600" dirty="0">
              <a:solidFill>
                <a:schemeClr val="tx1"/>
              </a:solidFill>
            </a:endParaRP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Q. I. Rahman, G. Schmeisser, </a:t>
            </a:r>
            <a:r>
              <a:rPr lang="en-US" sz="1600" i="1" dirty="0">
                <a:solidFill>
                  <a:schemeClr val="tx1"/>
                </a:solidFill>
              </a:rPr>
              <a:t>Analytic Theory of Polynomials</a:t>
            </a:r>
            <a:r>
              <a:rPr lang="en-US" sz="1600" dirty="0">
                <a:solidFill>
                  <a:schemeClr val="tx1"/>
                </a:solidFill>
              </a:rPr>
              <a:t>, Oxford Univ. Press, Oxford, 2002.</a:t>
            </a:r>
            <a:endParaRPr lang="ru-RU" sz="1600" dirty="0">
              <a:solidFill>
                <a:schemeClr val="tx1"/>
              </a:solidFill>
            </a:endParaRP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E.G. </a:t>
            </a:r>
            <a:r>
              <a:rPr lang="en-US" sz="1600" dirty="0" err="1">
                <a:solidFill>
                  <a:schemeClr val="tx1"/>
                </a:solidFill>
              </a:rPr>
              <a:t>Ganenkova</a:t>
            </a:r>
            <a:r>
              <a:rPr lang="en-US" sz="1600" dirty="0">
                <a:solidFill>
                  <a:schemeClr val="tx1"/>
                </a:solidFill>
              </a:rPr>
              <a:t>, V.V. </a:t>
            </a:r>
            <a:r>
              <a:rPr lang="en-US" sz="1600" dirty="0" err="1">
                <a:solidFill>
                  <a:schemeClr val="tx1"/>
                </a:solidFill>
              </a:rPr>
              <a:t>Starkov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Variations    on a theme of the Marden and Smirnov operators, differential inequalities for polynomials</a:t>
            </a:r>
            <a:r>
              <a:rPr lang="en-US" sz="1600" dirty="0">
                <a:solidFill>
                  <a:schemeClr val="tx1"/>
                </a:solidFill>
              </a:rPr>
              <a:t>, J.  Math. Anal. Appl</a:t>
            </a:r>
            <a:r>
              <a:rPr lang="ru-RU" sz="1600" dirty="0">
                <a:solidFill>
                  <a:schemeClr val="tx1"/>
                </a:solidFill>
              </a:rPr>
              <a:t>., </a:t>
            </a:r>
            <a:r>
              <a:rPr lang="ru-RU" sz="1600" b="1" dirty="0">
                <a:solidFill>
                  <a:schemeClr val="tx1"/>
                </a:solidFill>
              </a:rPr>
              <a:t>476</a:t>
            </a:r>
            <a:r>
              <a:rPr lang="ru-RU" sz="1600" dirty="0">
                <a:solidFill>
                  <a:schemeClr val="tx1"/>
                </a:solidFill>
              </a:rPr>
              <a:t> (2) (2019), 696–714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https://doi.org/ 10.1016/</a:t>
            </a:r>
            <a:r>
              <a:rPr lang="en-US" sz="1600" dirty="0">
                <a:solidFill>
                  <a:schemeClr val="tx1"/>
                </a:solidFill>
              </a:rPr>
              <a:t>j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 err="1">
                <a:solidFill>
                  <a:schemeClr val="tx1"/>
                </a:solidFill>
              </a:rPr>
              <a:t>jmaa</a:t>
            </a:r>
            <a:r>
              <a:rPr lang="ru-RU" sz="1600" dirty="0">
                <a:solidFill>
                  <a:schemeClr val="tx1"/>
                </a:solidFill>
              </a:rPr>
              <a:t>.2019.04.006</a:t>
            </a: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Е.Г. </a:t>
            </a:r>
            <a:r>
              <a:rPr lang="ru-RU" sz="1600" dirty="0" err="1">
                <a:solidFill>
                  <a:schemeClr val="tx1"/>
                </a:solidFill>
              </a:rPr>
              <a:t>Ганенкова</a:t>
            </a:r>
            <a:r>
              <a:rPr lang="ru-RU" sz="1600" dirty="0">
                <a:solidFill>
                  <a:schemeClr val="tx1"/>
                </a:solidFill>
              </a:rPr>
              <a:t>, В.В. Старков, </a:t>
            </a:r>
            <a:r>
              <a:rPr lang="ru-RU" sz="1600" i="1" dirty="0">
                <a:solidFill>
                  <a:schemeClr val="tx1"/>
                </a:solidFill>
              </a:rPr>
              <a:t>Преобразование </a:t>
            </a:r>
            <a:r>
              <a:rPr lang="ru-RU" sz="1600" i="1" dirty="0" err="1">
                <a:solidFill>
                  <a:schemeClr val="tx1"/>
                </a:solidFill>
              </a:rPr>
              <a:t>Мёбиуса</a:t>
            </a:r>
            <a:r>
              <a:rPr lang="ru-RU" sz="1600" i="1" dirty="0">
                <a:solidFill>
                  <a:schemeClr val="tx1"/>
                </a:solidFill>
              </a:rPr>
              <a:t> и неравенство В. И. Смирнова для многочленов</a:t>
            </a:r>
            <a:r>
              <a:rPr lang="ru-RU" sz="1600" dirty="0">
                <a:solidFill>
                  <a:schemeClr val="tx1"/>
                </a:solidFill>
              </a:rPr>
              <a:t>, Мат. заметки, </a:t>
            </a:r>
            <a:r>
              <a:rPr lang="ru-RU" sz="1600" b="1" dirty="0">
                <a:solidFill>
                  <a:schemeClr val="tx1"/>
                </a:solidFill>
              </a:rPr>
              <a:t>105</a:t>
            </a:r>
            <a:r>
              <a:rPr lang="ru-RU" sz="1600" dirty="0">
                <a:solidFill>
                  <a:schemeClr val="tx1"/>
                </a:solidFill>
              </a:rPr>
              <a:t> (2) (2019), 228–239, </a:t>
            </a:r>
            <a:r>
              <a:rPr lang="en-US" sz="1600" dirty="0">
                <a:solidFill>
                  <a:schemeClr val="tx1"/>
                </a:solidFill>
              </a:rPr>
              <a:t>https</a:t>
            </a:r>
            <a:r>
              <a:rPr lang="ru-RU" sz="1600" dirty="0">
                <a:solidFill>
                  <a:schemeClr val="tx1"/>
                </a:solidFill>
              </a:rPr>
              <a:t>://</a:t>
            </a:r>
            <a:r>
              <a:rPr lang="en-US" sz="1600" dirty="0" err="1">
                <a:solidFill>
                  <a:schemeClr val="tx1"/>
                </a:solidFill>
              </a:rPr>
              <a:t>doi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org</a:t>
            </a:r>
            <a:r>
              <a:rPr lang="ru-RU" sz="1600" dirty="0">
                <a:solidFill>
                  <a:schemeClr val="tx1"/>
                </a:solidFill>
              </a:rPr>
              <a:t>/10.4213/</a:t>
            </a:r>
            <a:r>
              <a:rPr lang="en-US" sz="1600" dirty="0" err="1">
                <a:solidFill>
                  <a:schemeClr val="tx1"/>
                </a:solidFill>
              </a:rPr>
              <a:t>mzm</a:t>
            </a:r>
            <a:r>
              <a:rPr lang="ru-RU" sz="1600" dirty="0">
                <a:solidFill>
                  <a:schemeClr val="tx1"/>
                </a:solidFill>
              </a:rPr>
              <a:t>11858 </a:t>
            </a: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A.S. Wilmshurst, The valence of  harmonic polynomials, Proc. AMS, </a:t>
            </a:r>
            <a:r>
              <a:rPr lang="en-US" sz="1600" b="1" dirty="0">
                <a:solidFill>
                  <a:schemeClr val="tx1"/>
                </a:solidFill>
              </a:rPr>
              <a:t>126</a:t>
            </a:r>
            <a:r>
              <a:rPr lang="en-US" sz="1600" dirty="0">
                <a:solidFill>
                  <a:schemeClr val="tx1"/>
                </a:solidFill>
              </a:rPr>
              <a:t> (7) (1998), 2077</a:t>
            </a:r>
            <a:r>
              <a:rPr lang="ru-RU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2081, https://doi.org/10.1090/S0002-9939-98-04315-9</a:t>
            </a:r>
            <a:endParaRPr lang="ru-RU" sz="1600" dirty="0">
              <a:solidFill>
                <a:schemeClr val="tx1"/>
              </a:solidFill>
            </a:endParaRPr>
          </a:p>
          <a:p>
            <a:pPr lvl="0" algn="just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D. </a:t>
            </a:r>
            <a:r>
              <a:rPr lang="en-US" sz="1600" dirty="0" err="1">
                <a:solidFill>
                  <a:schemeClr val="tx1"/>
                </a:solidFill>
              </a:rPr>
              <a:t>Khavinson</a:t>
            </a:r>
            <a:r>
              <a:rPr lang="en-US" sz="1600" dirty="0">
                <a:solidFill>
                  <a:schemeClr val="tx1"/>
                </a:solidFill>
              </a:rPr>
              <a:t>, S. Lee, A. </a:t>
            </a:r>
            <a:r>
              <a:rPr lang="en-US" sz="1600" dirty="0" err="1">
                <a:solidFill>
                  <a:schemeClr val="tx1"/>
                </a:solidFill>
              </a:rPr>
              <a:t>Saez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Zeros of harmonic polynomials, critical </a:t>
            </a:r>
            <a:r>
              <a:rPr lang="en-US" sz="1600" i="1" dirty="0" err="1">
                <a:solidFill>
                  <a:schemeClr val="tx1"/>
                </a:solidFill>
              </a:rPr>
              <a:t>lemniscates</a:t>
            </a:r>
            <a:r>
              <a:rPr lang="en-US" sz="1600" i="1" dirty="0">
                <a:solidFill>
                  <a:schemeClr val="tx1"/>
                </a:solidFill>
              </a:rPr>
              <a:t>, and caustics</a:t>
            </a:r>
            <a:r>
              <a:rPr lang="en-US" sz="1600" dirty="0">
                <a:solidFill>
                  <a:schemeClr val="tx1"/>
                </a:solidFill>
              </a:rPr>
              <a:t>. Complex Anal. </a:t>
            </a:r>
            <a:r>
              <a:rPr lang="en-US" sz="1600" dirty="0" err="1">
                <a:solidFill>
                  <a:schemeClr val="tx1"/>
                </a:solidFill>
              </a:rPr>
              <a:t>Synerg</a:t>
            </a:r>
            <a:r>
              <a:rPr lang="en-US" sz="1600" dirty="0">
                <a:solidFill>
                  <a:schemeClr val="tx1"/>
                </a:solidFill>
              </a:rPr>
              <a:t>.,</a:t>
            </a:r>
            <a:r>
              <a:rPr lang="en-US" sz="1600" b="1" dirty="0">
                <a:solidFill>
                  <a:schemeClr val="tx1"/>
                </a:solidFill>
              </a:rPr>
              <a:t> 4 </a:t>
            </a:r>
            <a:r>
              <a:rPr lang="en-US" sz="1600" dirty="0">
                <a:solidFill>
                  <a:schemeClr val="tx1"/>
                </a:solidFill>
              </a:rPr>
              <a:t>(2) (2018), </a:t>
            </a:r>
            <a:r>
              <a:rPr lang="ru-RU" sz="1600" dirty="0">
                <a:solidFill>
                  <a:schemeClr val="tx1"/>
                </a:solidFill>
              </a:rPr>
              <a:t>https://doi.org/10.1186/s40627-018-0012-2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3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9" name="Group 4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6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EE4D4-F47C-4727-9CD2-970B5E1B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Спасибо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вниман</a:t>
            </a:r>
            <a:r>
              <a:rPr lang="ru-RU" sz="4400" dirty="0" err="1"/>
              <a:t>ие</a:t>
            </a:r>
            <a:r>
              <a:rPr lang="ru-RU" sz="4400" dirty="0"/>
              <a:t>!</a:t>
            </a:r>
            <a:endParaRPr lang="en-US" sz="44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Преподаватель">
            <a:extLst>
              <a:ext uri="{FF2B5EF4-FFF2-40B4-BE49-F238E27FC236}">
                <a16:creationId xmlns:a16="http://schemas.microsoft.com/office/drawing/2014/main" id="{BC953F45-332E-4305-8930-00B2F0327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9212" y="634963"/>
            <a:ext cx="3854971" cy="3854971"/>
          </a:xfrm>
          <a:prstGeom prst="rect">
            <a:avLst/>
          </a:prstGeom>
        </p:spPr>
      </p:pic>
      <p:sp>
        <p:nvSpPr>
          <p:cNvPr id="70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83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Развитие темы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1399026"/>
                <a:ext cx="8131550" cy="510477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Исследованию свойств полиномов на комплексной плоскости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посвящено большое количество работ как российских, так и зарубежных математиков</a:t>
                </a:r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Одной из классических задач данного направления является задача о дифференциальных неравенствах, связывающих полиномы и их производные.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Классические результаты:</a:t>
                </a:r>
              </a:p>
              <a:p>
                <a:pPr algn="just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dirty="0">
                    <a:solidFill>
                      <a:schemeClr val="tx1"/>
                    </a:solidFill>
                  </a:rPr>
                  <a:t>Неравенство С. Н. Бернштейна, играющее существенную роль в теории полиномов, восходит к задаче об оценке модуля производной действительных полиномов на отрезке </a:t>
                </a:r>
                <a:br>
                  <a:rPr lang="ru-RU" dirty="0">
                    <a:solidFill>
                      <a:schemeClr val="tx1"/>
                    </a:solidFill>
                  </a:rPr>
                </a:br>
                <a:r>
                  <a:rPr lang="ru-RU" dirty="0">
                    <a:solidFill>
                      <a:schemeClr val="tx1"/>
                    </a:solidFill>
                  </a:rPr>
                  <a:t>(Д. И. Менделеев, 1887 г.);</a:t>
                </a:r>
              </a:p>
              <a:p>
                <a:pPr algn="just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dirty="0">
                    <a:solidFill>
                      <a:schemeClr val="tx1"/>
                    </a:solidFill>
                  </a:rPr>
                  <a:t>Неравенство В. И. Смирнова.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Неравенство С. Н. Бернштейна обобщено на случаи различных дифференциальных операторов, определённых на линейном пространстве полиномов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– й степени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Данная тематика сохраняет актуальность, о чём свидетельствует значительное число связанных с ней новых результатов.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1399026"/>
                <a:ext cx="8131550" cy="5104770"/>
              </a:xfrm>
              <a:blipFill>
                <a:blip r:embed="rId2"/>
                <a:stretch>
                  <a:fillRect l="-600" t="-1193" r="-675" b="-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00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4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2" name="Group 88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" name="Rectangle 10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5" name="Rectangle 106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7" name="Rectangle 110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78591" y="900332"/>
                <a:ext cx="7522715" cy="572659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Введем обозначения: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Единичный круг: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Единичная окружность (граница единичного круга): </a:t>
                </a:r>
                <a:br>
                  <a:rPr lang="ru-RU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Степень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полинома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2400" u="sng" dirty="0">
                    <a:solidFill>
                      <a:schemeClr val="tx1"/>
                    </a:solidFill>
                  </a:rPr>
                  <a:t>Теорема А (Неравенство С. Н. Бернштейна) </a:t>
                </a:r>
                <a:r>
                  <a:rPr lang="en-US" sz="2400" u="sng" dirty="0">
                    <a:solidFill>
                      <a:schemeClr val="tx1"/>
                    </a:solidFill>
                  </a:rPr>
                  <a:t>[2]</a:t>
                </a:r>
                <a:endParaRPr lang="ru-RU" sz="2400" u="sng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Пусть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- полиномы, удовлетворяющие трём условиям: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ru-RU" dirty="0">
                    <a:solidFill>
                      <a:schemeClr val="tx1"/>
                    </a:solidFill>
                  </a:rPr>
                  <a:t>все нули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лежат в замыкании круга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Тогда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78591" y="900332"/>
                <a:ext cx="7522715" cy="5726596"/>
              </a:xfrm>
              <a:blipFill>
                <a:blip r:embed="rId2"/>
                <a:stretch>
                  <a:fillRect l="-1135" r="-1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BB59D-21E7-41E1-9523-FF4135D7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36" y="231072"/>
            <a:ext cx="6685506" cy="669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Классические результаты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489C5-67C9-4381-A763-306B70D54F1D}"/>
                  </a:ext>
                </a:extLst>
              </p:cNvPr>
              <p:cNvSpPr txBox="1"/>
              <p:nvPr/>
            </p:nvSpPr>
            <p:spPr>
              <a:xfrm>
                <a:off x="128608" y="478169"/>
                <a:ext cx="3757224" cy="203132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/>
                  <a:t>Пример к теореме А.</a:t>
                </a:r>
              </a:p>
              <a:p>
                <a:br>
                  <a:rPr lang="ru-RU" dirty="0"/>
                </a:br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</m:oMath>
                </a14:m>
                <a:r>
                  <a:rPr lang="en-US" dirty="0"/>
                  <a:t>;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(</a:t>
                </a:r>
                <a:r>
                  <a:rPr lang="ru-RU" dirty="0"/>
                  <a:t>см. ниже).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489C5-67C9-4381-A763-306B70D54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8" y="478169"/>
                <a:ext cx="3757224" cy="2031325"/>
              </a:xfrm>
              <a:prstGeom prst="rect">
                <a:avLst/>
              </a:prstGeom>
              <a:blipFill>
                <a:blip r:embed="rId3"/>
                <a:stretch>
                  <a:fillRect l="-1131" t="-1187" r="-808" b="-296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525FBED-423A-410F-B8DF-C80DBF8CB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28042" y="3778941"/>
            <a:ext cx="2947856" cy="2947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69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4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2" name="Group 88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" name="Rectangle 10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5" name="Rectangle 106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7" name="Rectangle 110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06066" y="900332"/>
                <a:ext cx="7554630" cy="572659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Введем обозначения: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Единичный круг: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Единичная окружность (граница единичного круга): </a:t>
                </a:r>
                <a:br>
                  <a:rPr lang="ru-RU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Степень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полинома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2400" u="sng" dirty="0">
                    <a:solidFill>
                      <a:schemeClr val="tx1"/>
                    </a:solidFill>
                  </a:rPr>
                  <a:t>Теорема А (Неравенство С. Н. Бернштейна)</a:t>
                </a:r>
                <a:r>
                  <a:rPr lang="en-US" sz="2400" u="sng" dirty="0">
                    <a:solidFill>
                      <a:schemeClr val="tx1"/>
                    </a:solidFill>
                  </a:rPr>
                  <a:t> [2]</a:t>
                </a:r>
                <a:endParaRPr lang="ru-RU" sz="2400" u="sng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Пусть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- полиномы, удовлетворяющие трём условиям: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ru-RU" dirty="0">
                    <a:solidFill>
                      <a:schemeClr val="tx1"/>
                    </a:solidFill>
                  </a:rPr>
                  <a:t>все нули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лежат в замыкании круга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Тогда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06066" y="900332"/>
                <a:ext cx="7554630" cy="5726596"/>
              </a:xfrm>
              <a:blipFill>
                <a:blip r:embed="rId2"/>
                <a:stretch>
                  <a:fillRect l="-968" r="-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BB59D-21E7-41E1-9523-FF4135D7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36" y="231072"/>
            <a:ext cx="6685506" cy="669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Классические результаты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489C5-67C9-4381-A763-306B70D54F1D}"/>
                  </a:ext>
                </a:extLst>
              </p:cNvPr>
              <p:cNvSpPr txBox="1"/>
              <p:nvPr/>
            </p:nvSpPr>
            <p:spPr>
              <a:xfrm>
                <a:off x="127866" y="15868"/>
                <a:ext cx="3757224" cy="315150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/>
                  <a:t>Продолжение примера к теореме А.</a:t>
                </a:r>
              </a:p>
              <a:p>
                <a:pPr/>
                <a:br>
                  <a:rPr lang="ru-RU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489C5-67C9-4381-A763-306B70D54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6" y="15868"/>
                <a:ext cx="3757224" cy="3151504"/>
              </a:xfrm>
              <a:prstGeom prst="rect">
                <a:avLst/>
              </a:prstGeom>
              <a:blipFill>
                <a:blip r:embed="rId3"/>
                <a:stretch>
                  <a:fillRect t="-96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Изображение выглядит как маленький, воздух, стол, воздушный змей&#10;&#10;Автоматически созданное описание">
            <a:extLst>
              <a:ext uri="{FF2B5EF4-FFF2-40B4-BE49-F238E27FC236}">
                <a16:creationId xmlns:a16="http://schemas.microsoft.com/office/drawing/2014/main" id="{79C650C3-61ED-413D-89C2-3FBBF12A6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r="16944"/>
          <a:stretch/>
        </p:blipFill>
        <p:spPr>
          <a:xfrm>
            <a:off x="489670" y="3736113"/>
            <a:ext cx="3079740" cy="3079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9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4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2" name="Group 88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" name="Rectangle 10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5" name="Rectangle 106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7" name="Rectangle 110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97751" y="900332"/>
                <a:ext cx="7291858" cy="572659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400" u="sng" dirty="0">
                    <a:solidFill>
                      <a:schemeClr val="tx1"/>
                    </a:solidFill>
                  </a:rPr>
                  <a:t>Теорема Б (Неравенство В. И. Смирнова)</a:t>
                </a:r>
                <a:r>
                  <a:rPr lang="en-US" sz="2400" u="sng" dirty="0">
                    <a:solidFill>
                      <a:schemeClr val="tx1"/>
                    </a:solidFill>
                  </a:rPr>
                  <a:t> [3]</a:t>
                </a:r>
                <a:endParaRPr lang="ru-RU" sz="2400" u="sng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Пусть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- полиномы, удовлетворяющие условиям теоремы А.</a:t>
                </a:r>
              </a:p>
              <a:p>
                <a:pPr marL="0" indent="0" algn="just">
                  <a:buNone/>
                </a:pPr>
                <a:r>
                  <a:rPr lang="ru-RU" u="sng" dirty="0">
                    <a:solidFill>
                      <a:schemeClr val="tx1"/>
                    </a:solidFill>
                  </a:rPr>
                  <a:t>Тогда</a:t>
                </a:r>
                <a:r>
                  <a:rPr lang="ru-RU" dirty="0">
                    <a:solidFill>
                      <a:schemeClr val="tx1"/>
                    </a:solidFill>
                  </a:rPr>
                  <a:t> для любых фиксированных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𝑎𝐻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𝑎h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для всех значений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принадлежащих образу круга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при конформном отображении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Слева приведены области допустимых значений параметра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в случаях, когда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ru-RU" dirty="0">
                    <a:solidFill>
                      <a:schemeClr val="tx1"/>
                    </a:solidFill>
                  </a:rPr>
                  <a:t>нужное заштриховано)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Замечание.</a:t>
                </a:r>
                <a:r>
                  <a:rPr lang="ru-RU" i="1" dirty="0">
                    <a:solidFill>
                      <a:schemeClr val="tx1"/>
                    </a:solidFill>
                  </a:rPr>
                  <a:t> Неравенство Бернштейна получается из неравенства теоремы Б 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  <a:r>
                  <a:rPr lang="ru-RU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endParaRPr lang="en-US" b="1" i="1" u="sng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b="1" i="1" u="sng" dirty="0">
                    <a:solidFill>
                      <a:schemeClr val="tx1"/>
                    </a:solidFill>
                  </a:rPr>
                  <a:t>Основная цель работы:</a:t>
                </a:r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обобщение теорем А и Б на случай гармонических полиномов.</a:t>
                </a:r>
                <a:endParaRPr lang="ru-RU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97751" y="900332"/>
                <a:ext cx="7291858" cy="5726596"/>
              </a:xfrm>
              <a:blipFill>
                <a:blip r:embed="rId2"/>
                <a:stretch>
                  <a:fillRect l="-668" t="-3408" r="-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BB59D-21E7-41E1-9523-FF4135D7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36" y="231072"/>
            <a:ext cx="6685506" cy="669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Классические результаты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DC8A5-2CF3-43B8-A575-CB46011BF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6" b="974"/>
          <a:stretch/>
        </p:blipFill>
        <p:spPr>
          <a:xfrm>
            <a:off x="76665" y="71919"/>
            <a:ext cx="3895786" cy="3050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399EF-8EA2-4C56-8039-BC4D08C5F9E0}"/>
                  </a:ext>
                </a:extLst>
              </p:cNvPr>
              <p:cNvSpPr txBox="1"/>
              <p:nvPr/>
            </p:nvSpPr>
            <p:spPr>
              <a:xfrm>
                <a:off x="3032315" y="71919"/>
                <a:ext cx="940642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399EF-8EA2-4C56-8039-BC4D08C5F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5" y="71919"/>
                <a:ext cx="94064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FC6F89-67CC-45DF-B049-4F97133E2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44" b="-134"/>
          <a:stretch/>
        </p:blipFill>
        <p:spPr>
          <a:xfrm>
            <a:off x="89948" y="3731462"/>
            <a:ext cx="3894218" cy="3089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9C51D-6179-4684-8DB5-E328229F4466}"/>
                  </a:ext>
                </a:extLst>
              </p:cNvPr>
              <p:cNvSpPr txBox="1"/>
              <p:nvPr/>
            </p:nvSpPr>
            <p:spPr>
              <a:xfrm>
                <a:off x="3032315" y="3731462"/>
                <a:ext cx="940642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9C51D-6179-4684-8DB5-E328229F4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5" y="3731462"/>
                <a:ext cx="9406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2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4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2" name="Group 88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" name="Rectangle 10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5" name="Rectangle 106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7" name="Rectangle 110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83209" y="900332"/>
                <a:ext cx="6798033" cy="572659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i="1" u="sng" dirty="0">
                    <a:solidFill>
                      <a:schemeClr val="tx1"/>
                    </a:solidFill>
                  </a:rPr>
                  <a:t>Определение:</a:t>
                </a:r>
                <a:r>
                  <a:rPr lang="en-US" dirty="0">
                    <a:solidFill>
                      <a:schemeClr val="tx1"/>
                    </a:solidFill>
                  </a:rPr>
                  <a:t> гармоническим полиномом называется функция вида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где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 голоморфные на комплексной плоскости ℂ полиномы с комплексными коэффициентами.</a:t>
                </a:r>
              </a:p>
              <a:p>
                <a:pPr marL="0" indent="0" algn="just">
                  <a:buNone/>
                </a:pPr>
                <a:r>
                  <a:rPr lang="en-US" i="1" u="sng" dirty="0" err="1">
                    <a:solidFill>
                      <a:schemeClr val="tx1"/>
                    </a:solidFill>
                  </a:rPr>
                  <a:t>Пример</a:t>
                </a:r>
                <a:r>
                  <a:rPr lang="en-US" i="1" u="sng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где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Единичный круг</a:t>
                </a:r>
                <a:r>
                  <a:rPr lang="ru-RU" dirty="0">
                    <a:solidFill>
                      <a:schemeClr val="tx1"/>
                    </a:solidFill>
                  </a:rPr>
                  <a:t>, например,</a:t>
                </a:r>
                <a:r>
                  <a:rPr lang="en-US" dirty="0">
                    <a:solidFill>
                      <a:schemeClr val="tx1"/>
                    </a:solidFill>
                  </a:rPr>
                  <a:t> при данном отображении переходит в область, ограниченную гипоциклоидой, вписанной в окружность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и имеющей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касп.</a:t>
                </a: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</a:rPr>
                  <a:t>Слева приведены образы единичного круга, полученные отображением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B28F1FC3-B6AC-4DBC-9A6F-1B301A68C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83209" y="900332"/>
                <a:ext cx="6798033" cy="5726596"/>
              </a:xfrm>
              <a:blipFill>
                <a:blip r:embed="rId2"/>
                <a:stretch>
                  <a:fillRect l="-717" t="-319" r="-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BB59D-21E7-41E1-9523-FF4135D7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36" y="231072"/>
            <a:ext cx="6685506" cy="669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</a:rPr>
              <a:t>Гармонические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</a:rPr>
              <a:t>полиномы</a:t>
            </a:r>
          </a:p>
        </p:txBody>
      </p:sp>
      <p:pic>
        <p:nvPicPr>
          <p:cNvPr id="124" name="Объект 16" descr="Изображение выглядит как зонт&#10;&#10;Автоматически созданное описание">
            <a:extLst>
              <a:ext uri="{FF2B5EF4-FFF2-40B4-BE49-F238E27FC236}">
                <a16:creationId xmlns:a16="http://schemas.microsoft.com/office/drawing/2014/main" id="{01631C81-2B8C-4EEB-9AFF-F4DB4D385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72613" y="164174"/>
            <a:ext cx="2901717" cy="2901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8" name="Рисунок 137" descr="Изображение выглядит как текст, карта, зонт&#10;&#10;Автоматически созданное описание">
            <a:extLst>
              <a:ext uri="{FF2B5EF4-FFF2-40B4-BE49-F238E27FC236}">
                <a16:creationId xmlns:a16="http://schemas.microsoft.com/office/drawing/2014/main" id="{359BFA73-375F-4B6E-B628-F2723B503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72613" y="3808265"/>
            <a:ext cx="2901717" cy="2901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59791D-A893-4206-A850-AD59BA6B98A8}"/>
                  </a:ext>
                </a:extLst>
              </p:cNvPr>
              <p:cNvSpPr txBox="1"/>
              <p:nvPr/>
            </p:nvSpPr>
            <p:spPr>
              <a:xfrm>
                <a:off x="2658915" y="164174"/>
                <a:ext cx="81541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59791D-A893-4206-A850-AD59BA6B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15" y="164174"/>
                <a:ext cx="815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9E04B0-EB8F-497C-8FC2-C2B070F65915}"/>
                  </a:ext>
                </a:extLst>
              </p:cNvPr>
              <p:cNvSpPr txBox="1"/>
              <p:nvPr/>
            </p:nvSpPr>
            <p:spPr>
              <a:xfrm>
                <a:off x="2658915" y="3809234"/>
                <a:ext cx="815416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9E04B0-EB8F-497C-8FC2-C2B070F6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15" y="3809234"/>
                <a:ext cx="8154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0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Гармонические полиномы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1289198"/>
                <a:ext cx="8131550" cy="521459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В общем случае поведение гармонических полиномов существенно отличается от поведения полиномов голоморфных.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Известно, например, что все нули отличного от констант</a:t>
                </a:r>
                <a:r>
                  <a:rPr lang="ru-RU" dirty="0">
                    <a:solidFill>
                      <a:schemeClr val="tx1"/>
                    </a:solidFill>
                  </a:rPr>
                  <a:t>ы голоморфного на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полинома изолированы. Для гармонических полиномов в общем случае это утверждение неверно.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Действительно, пусть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Очевидно, что </a:t>
                </a:r>
                <a:r>
                  <a:rPr lang="ru-RU" dirty="0">
                    <a:solidFill>
                      <a:schemeClr val="tx1"/>
                    </a:solidFill>
                  </a:rPr>
                  <a:t>полином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обнуляется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u="sng" dirty="0">
                    <a:solidFill>
                      <a:schemeClr val="tx1"/>
                    </a:solidFill>
                  </a:rPr>
                  <a:t>в каждой точке, лежащей на мнимой оси.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Тем не менее, известно, что при условии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нули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изолированы и их количество не превосходит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где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u="sng" dirty="0">
                    <a:solidFill>
                      <a:schemeClr val="tx1"/>
                    </a:solidFill>
                  </a:rPr>
                  <a:t>Однако, точная оценка в терминах </a:t>
                </a:r>
                <a14:m>
                  <m:oMath xmlns:m="http://schemas.openxmlformats.org/officeDocument/2006/math">
                    <m:r>
                      <a:rPr lang="en-US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остается неизвестной до сих пор!</a:t>
                </a:r>
              </a:p>
              <a:p>
                <a:pPr marL="0" indent="0" algn="just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u="sng" dirty="0">
                    <a:solidFill>
                      <a:schemeClr val="tx1"/>
                    </a:solidFill>
                  </a:rPr>
                  <a:t>Замечание:</a:t>
                </a:r>
                <a:r>
                  <a:rPr lang="en-US" dirty="0">
                    <a:solidFill>
                      <a:schemeClr val="tx1"/>
                    </a:solidFill>
                  </a:rPr>
                  <a:t> далее будем считать,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и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1289198"/>
                <a:ext cx="8131550" cy="5214598"/>
              </a:xfrm>
              <a:blipFill>
                <a:blip r:embed="rId2"/>
                <a:stretch>
                  <a:fillRect l="-600" t="-1168" r="-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6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Основные анонсируемые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993913"/>
                <a:ext cx="8131550" cy="550988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sz="2400" u="sng" dirty="0">
                    <a:solidFill>
                      <a:schemeClr val="tx1"/>
                    </a:solidFill>
                  </a:rPr>
                  <a:t>Теорема А* (Неравенство С. Н. Бернштейна для гармонических полиномов)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u="sng" dirty="0">
                    <a:solidFill>
                      <a:schemeClr val="tx1"/>
                    </a:solidFill>
                  </a:rPr>
                  <a:t>Пусть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гармонические полиномы, такие, что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все нули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лежат в замыкании круга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для всех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для всех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u="sng" dirty="0">
                    <a:solidFill>
                      <a:schemeClr val="tx1"/>
                    </a:solidFill>
                  </a:rPr>
                  <a:t>Тогда</a:t>
                </a:r>
                <a:r>
                  <a:rPr lang="en-US" dirty="0">
                    <a:solidFill>
                      <a:schemeClr val="tx1"/>
                    </a:solidFill>
                  </a:rPr>
                  <a:t> существует действительная константа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br>
                  <a:rPr lang="ru-RU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br>
                  <a:rPr lang="ru-RU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такая, что для любых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в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Оценка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в неравенстве (1) точна.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993913"/>
                <a:ext cx="8131550" cy="5509883"/>
              </a:xfrm>
              <a:blipFill>
                <a:blip r:embed="rId2"/>
                <a:stretch>
                  <a:fillRect l="-600" t="-1549" b="-1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33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6B1C-FE40-4CF9-8A77-10613C1A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Основные анонсируемые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3062" y="993913"/>
                <a:ext cx="8131550" cy="550988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>
                    <a:solidFill>
                      <a:schemeClr val="tx1"/>
                    </a:solidFill>
                  </a:rPr>
                  <a:t>Теорема А* (Неравенство С. Н. Бернштейна для гармонических полиномов)</a:t>
                </a:r>
              </a:p>
              <a:p>
                <a:pPr marL="0" indent="0" algn="just"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Замечание:</a:t>
                </a:r>
                <a:r>
                  <a:rPr lang="ru-RU" dirty="0">
                    <a:solidFill>
                      <a:schemeClr val="tx1"/>
                    </a:solidFill>
                  </a:rPr>
                  <a:t> 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утверждение теоремы соответствует классическому неравенству Бернштейна для полиномов.</a:t>
                </a:r>
              </a:p>
              <a:p>
                <a:pPr marL="0" indent="0" algn="just">
                  <a:buNone/>
                </a:pPr>
                <a:r>
                  <a:rPr lang="ru-RU" i="1" u="sng" dirty="0">
                    <a:solidFill>
                      <a:schemeClr val="tx1"/>
                    </a:solidFill>
                  </a:rPr>
                  <a:t>Пример.</a:t>
                </a:r>
                <a:r>
                  <a:rPr lang="ru-RU" dirty="0">
                    <a:solidFill>
                      <a:schemeClr val="tx1"/>
                    </a:solidFill>
                  </a:rPr>
                  <a:t> Рассмотрим гармонические полиномы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и подберем действительные параметры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 так, чтобы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удовлетворяли условиям теоремы.</a:t>
                </a: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chemeClr val="tx1"/>
                    </a:solidFill>
                  </a:rPr>
                  <a:t>Для начала заметим, что нули полинома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лежат 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.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  <a:r>
                  <a:rPr lang="ru-RU" i="1" dirty="0">
                    <a:solidFill>
                      <a:schemeClr val="tx1"/>
                    </a:solidFill>
                  </a:rPr>
                  <a:t> </a:t>
                </a:r>
                <a:br>
                  <a:rPr lang="en-US" i="1" dirty="0">
                    <a:solidFill>
                      <a:schemeClr val="tx1"/>
                    </a:solidFill>
                  </a:rPr>
                </a:br>
                <a:r>
                  <a:rPr lang="ru-RU" i="1" dirty="0">
                    <a:solidFill>
                      <a:schemeClr val="tx1"/>
                    </a:solidFill>
                  </a:rPr>
                  <a:t>Тогда полином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 обнуляется при выполнении какого-либо из условий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 </a:t>
                </a:r>
                <a:r>
                  <a:rPr lang="ru-RU" i="1" dirty="0">
                    <a:solidFill>
                      <a:schemeClr val="tx1"/>
                    </a:solidFill>
                  </a:rPr>
                  <a:t>То есть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имеет четыре нуля 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=0,1,2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:r>
                  <a:rPr lang="ru-RU" i="1" dirty="0">
                    <a:solidFill>
                      <a:schemeClr val="tx1"/>
                    </a:solidFill>
                  </a:rPr>
                  <a:t>которые в свою очередь 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расположены в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  <a:endParaRPr lang="ru-RU" i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DE0678-F140-4C7E-A824-DFE6E2BD1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3062" y="993913"/>
                <a:ext cx="8131550" cy="5509883"/>
              </a:xfrm>
              <a:blipFill>
                <a:blip r:embed="rId2"/>
                <a:stretch>
                  <a:fillRect l="-600" t="-885" r="-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61771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1287</Words>
  <Application>Microsoft Office PowerPoint</Application>
  <PresentationFormat>Широкоэкранный</PresentationFormat>
  <Paragraphs>147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Wingdings</vt:lpstr>
      <vt:lpstr>Wingdings 3</vt:lpstr>
      <vt:lpstr>Специальное оформление</vt:lpstr>
      <vt:lpstr>Легкий дым</vt:lpstr>
      <vt:lpstr>Аналоги неравенств  С. Н. Бернштейна и  В. И. Смирнова для гармонических полиномов</vt:lpstr>
      <vt:lpstr>Развитие темы</vt:lpstr>
      <vt:lpstr>Классические результаты</vt:lpstr>
      <vt:lpstr>Классические результаты</vt:lpstr>
      <vt:lpstr>Классические результаты</vt:lpstr>
      <vt:lpstr>Гармонические полиномы</vt:lpstr>
      <vt:lpstr>Гармонические полиномы</vt:lpstr>
      <vt:lpstr>Основные анонсируемые результаты</vt:lpstr>
      <vt:lpstr>Основные анонсируемые результаты</vt:lpstr>
      <vt:lpstr>Основные анонсируемые результаты</vt:lpstr>
      <vt:lpstr>Основные анонсируемые результаты</vt:lpstr>
      <vt:lpstr>Основные анонсируемые результаты</vt:lpstr>
      <vt:lpstr>Основные анонсируемые результаты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Аналоги неравенств  С. Н. Бернштейна и  В. И. Смирнова для гармонических полиномов</dc:title>
  <dc:creator>Никитин Иван Александрович</dc:creator>
  <cp:lastModifiedBy>Никитин Иван Александрович</cp:lastModifiedBy>
  <cp:revision>3</cp:revision>
  <dcterms:created xsi:type="dcterms:W3CDTF">2020-03-26T19:07:49Z</dcterms:created>
  <dcterms:modified xsi:type="dcterms:W3CDTF">2020-03-26T19:39:45Z</dcterms:modified>
</cp:coreProperties>
</file>