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70" r:id="rId12"/>
    <p:sldId id="271" r:id="rId13"/>
    <p:sldId id="272" r:id="rId14"/>
    <p:sldId id="274" r:id="rId15"/>
    <p:sldId id="275" r:id="rId16"/>
    <p:sldId id="276" r:id="rId17"/>
    <p:sldId id="277" r:id="rId18"/>
    <p:sldId id="278" r:id="rId19"/>
    <p:sldId id="279" r:id="rId20"/>
    <p:sldId id="281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1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55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6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18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39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8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49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89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4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17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07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4643E-A301-4BAF-AB73-3D733F62AD9F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87BB-4E15-430F-9B7C-61D01F3D8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serovtv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lframalpha.com/" TargetMode="External"/><Relationship Id="rId2" Type="http://schemas.openxmlformats.org/officeDocument/2006/relationships/hyperlink" Target="https://ru.wikipedia.org/wik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pi-2d3d-cad.com/recognition/" TargetMode="External"/><Relationship Id="rId5" Type="http://schemas.openxmlformats.org/officeDocument/2006/relationships/hyperlink" Target="https://habr.com/ru/post/461365/" TargetMode="External"/><Relationship Id="rId4" Type="http://schemas.openxmlformats.org/officeDocument/2006/relationships/hyperlink" Target="https://www.onenote.com/learningtool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lframalpha.com/input/?i=solve++2x%2B5y%3D43+over+the+integer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hyperlink" Target="https://edutversu-my.sharepoint.com/:w:/r/personal/serov_aa_tversu_ru/_layouts/15/Doc.aspx?sourcedoc=%7BE1824749-1FFD-400B-9EDB-2679738B8998%7D&amp;file=&#1055;&#1088;&#1103;&#1084;&#1072;&#1103;%20&#1079;&#1072;&#1076;&#1072;&#1095;&#1072;.docx&amp;action=default&amp;mobileredirect=tru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ВОПРОСЫ ПРИМЕНЕНИЯ СОВРЕМЕННЫХ ТЕХНОЛОГИЙ ИСКУССТВЕННОГО ИНТЕЛЛЕКТА В МАТЕМАТИЧЕСКОМ ОБРАЗОВАНИИ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Анатолий Александрович Серов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Тверской государственный университет, Тверь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Serov.AA@tversu.ru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25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 </a:t>
            </a:r>
          </a:p>
          <a:p>
            <a:r>
              <a:rPr lang="ru-RU" sz="1800" dirty="0" smtClean="0"/>
              <a:t>Текст задачи с выделением слов, наиболее важных для              классификации (слева). Важность слов текста задачи для классификации (справа). Визуализация выполнена в среде </a:t>
            </a:r>
            <a:r>
              <a:rPr lang="ru-RU" sz="1800" dirty="0" err="1" smtClean="0"/>
              <a:t>Python</a:t>
            </a:r>
            <a:r>
              <a:rPr lang="ru-RU" sz="1800" dirty="0" smtClean="0"/>
              <a:t> 3.5 с применением модуля LIME</a:t>
            </a:r>
            <a:endParaRPr lang="ru-RU" sz="1800" dirty="0"/>
          </a:p>
        </p:txBody>
      </p:sp>
      <p:pic>
        <p:nvPicPr>
          <p:cNvPr id="5" name="Рисунок 4" descr="Вырезка экрана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4" r="10984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28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297" y="1149179"/>
            <a:ext cx="7323179" cy="48438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1276" y="2211859"/>
            <a:ext cx="39912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Предсказание класса задачи по ее тексту: данная задача с вероятностью 0.6 относится к классу задач с обратной пропорциональной зависимостью.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23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4381" r="14381"/>
          <a:stretch>
            <a:fillRect/>
          </a:stretch>
        </p:blipFill>
        <p:spPr>
          <a:xfrm>
            <a:off x="2805906" y="-926757"/>
            <a:ext cx="9859002" cy="7784757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Важность слов текста задачи для классификации (справа). Визуализация выполнена в среде </a:t>
            </a:r>
            <a:r>
              <a:rPr lang="en-US" sz="1800" dirty="0"/>
              <a:t>Python</a:t>
            </a:r>
            <a:r>
              <a:rPr lang="ru-RU" sz="1800" dirty="0"/>
              <a:t> 3.5 с применением модуля </a:t>
            </a:r>
            <a:r>
              <a:rPr lang="en-US" sz="1800" dirty="0"/>
              <a:t>LIME</a:t>
            </a:r>
            <a:r>
              <a:rPr lang="ru-RU" sz="1800" dirty="0"/>
              <a:t>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186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91977" y="753763"/>
            <a:ext cx="1094808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Одной из наиболее интенсивно развивающихся технологий ИИ является компьютерное зрение (CV) [6]. В качестве одного из примеров возможного применения компьютерного зрения в математическом образовании нами были разработаны специальные компьютерные средства (модели) на основе </a:t>
            </a:r>
            <a:r>
              <a:rPr lang="ru-RU" dirty="0" err="1" smtClean="0"/>
              <a:t>свёрточных</a:t>
            </a:r>
            <a:r>
              <a:rPr lang="ru-RU" dirty="0" smtClean="0"/>
              <a:t> нейронных сетей для оценки качества всех рукописных цифр 0-9. Данные средства (при использовании в учебном процессе) могут   способствовать устранению типичных графических ошибок детей: нарушений пропорций и угла наклона рукописных цифр. Проведен следующий вычислительный эксперимент: разработаны обучающая и тестовая выборки, состоящие из цифр с различным качеством; обучена соответствующая нейронная сеть; сохранена соответствующая модель. Вычисления производились в среде </a:t>
            </a:r>
            <a:r>
              <a:rPr lang="ru-RU" dirty="0" err="1" smtClean="0"/>
              <a:t>Python</a:t>
            </a:r>
            <a:r>
              <a:rPr lang="ru-RU" dirty="0" smtClean="0"/>
              <a:t> 3 и R с применением модуля/пакета </a:t>
            </a:r>
            <a:r>
              <a:rPr lang="ru-RU" dirty="0" err="1" smtClean="0"/>
              <a:t>keras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26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86" y="1088141"/>
            <a:ext cx="8965771" cy="280252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 rot="10800000" flipV="1">
            <a:off x="1562186" y="4152037"/>
            <a:ext cx="83726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Обучающая вы</a:t>
            </a:r>
            <a:r>
              <a:rPr lang="ru-RU" dirty="0" smtClean="0"/>
              <a:t>борка для цифры «4» (фрагмент). Верхний ряд – цифры «4» с типичными графическими ошибками</a:t>
            </a:r>
            <a:r>
              <a:rPr lang="ru-RU" dirty="0" smtClean="0"/>
              <a:t>,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ru-RU" dirty="0" smtClean="0"/>
              <a:t> нижний ряд – цифры с высоким качеством.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2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9739" y="481914"/>
            <a:ext cx="4124909" cy="252077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19881" y="3830595"/>
            <a:ext cx="7624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Применение модели к изображению рукописной цифры «4» с низким качеством. Слева – оригинал, справа - компьютерное представление (</a:t>
            </a:r>
            <a:r>
              <a:rPr lang="ru-RU" dirty="0" err="1" smtClean="0"/>
              <a:t>суперпиксели</a:t>
            </a:r>
            <a:r>
              <a:rPr lang="ru-RU" dirty="0" smtClean="0"/>
              <a:t>). Качество данной цифры, определенное моделью -19% (низкое).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72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315" y="902044"/>
            <a:ext cx="4132296" cy="189824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 rot="10800000" flipV="1">
            <a:off x="2384854" y="4029165"/>
            <a:ext cx="67591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Применение модели к изображению рукописной цифры «4» с высоким качеством. Слева – оригинал, справа - компьютерное представление (</a:t>
            </a:r>
            <a:r>
              <a:rPr lang="ru-RU" dirty="0" err="1" smtClean="0"/>
              <a:t>суперпиксели</a:t>
            </a:r>
            <a:r>
              <a:rPr lang="ru-RU" dirty="0" smtClean="0"/>
              <a:t>). Качество данной цифры, определенное моделью    - 99.9% (высокое).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36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481" y="766119"/>
            <a:ext cx="8538519" cy="230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Обнаружено полное соответствие между оценками качества цифр, полученными с помощью данной реализации технологии компьютерного зрения, и оценками эксперта (каппа Коэна 0.9).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 и другие области применения технологий компьютерного зрения в математическом образовании для оценки качества графических объектов: графические диктанты, лабиринты, геометрическая мозаика, задачи-раскраски, задачи на построение и др.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27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9685" y="778476"/>
            <a:ext cx="107503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Считаем, что в будущем подобные технологии ИИ могут найти широкое применение в достаточно сложном для обучающихся   математическом образовании. Данные направления требуют проведения соответствующих научных исследований. Результаты подобных исследований могут найти свое отражение и в методике преподавания математики. На основе подобных подходов также могут быть разработаны различные приложения для аудиторной работы и самостоятельного обучения. Элементы технологий ИИ уже представлены в современном стандартном ПО для интерактивной доски и др. Например, в программе SMART </a:t>
            </a:r>
            <a:r>
              <a:rPr lang="ru-RU" dirty="0" err="1" smtClean="0"/>
              <a:t>Notebook</a:t>
            </a:r>
            <a:r>
              <a:rPr lang="ru-RU" dirty="0" smtClean="0"/>
              <a:t> содержатся инструменты для распознавания рукописных цифр и некоторых геометрических фигур. Данные технологии на основе ИИ  широко применяются на уроках математики в начальной школе и вызывают огромный интерес у детей.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86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838" y="-1076849"/>
            <a:ext cx="11664778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Википедия. Искусственный интеллект. [Электронный ресурс]. -        Режим доступа: </a:t>
            </a:r>
            <a:r>
              <a:rPr lang="ru-RU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https://ru.wikipedia.org/wiki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Кублановский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С.И.,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Матиясевич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Ю.В. Искусственный интеллект в математике - универсальный математический решатель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Компьютерные инструменты в образовании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2003. №2.  С. 49-54. [Электронный ресурс]. - Режим доступа: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https://cyberleninka.ru/article/n/iskusstvennyy-intellekt-v-matematike-universalnyy-matematicheskiy-reshatel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Онлайн калькулятор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Wolfram Alpha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[Электронный ресурс]. - Режим доступа: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https://www.wolframalpha.com/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Иммерсивное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средство чтения текста.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Средства обучения (Майкрософт). [Электронный ресурс]. - Режим доступа: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https://www.onenote.com/learningtools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Серов А.А. Электронные интерактивные обучающие тренажеры в преподавании информатики // Перспективы развития математического образования в Твери и Тверской области: Материалы научно-практической конференции. 2017. С. 83-86.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Осваиваем компьютерное зрение. [Электронный ресурс]. - Режим доступа: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https://habr.com/ru/post/461365/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Алгоритмы распознавания геометрических фигур.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[Электронный ресурс]. - Режим доступа: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https://api-2d3d-cad.com/recognition/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Учим нейронную сеть геометрии. [Электронный ресурс]. -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 доступа: https://habr.com/ru/post/328698/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7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68163" y="593125"/>
            <a:ext cx="971241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слова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искусственный интеллект, математическое образование, машинное обучение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его виды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Аннотация.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Работа посвящена некоторым вопросам и возможным перспективам применения современных технологий искусственного интеллекта (ИИ) в математическом образовании различного уровня. Представлены возможные   направления такого применения. Основное внимание отведено использованию технологий, связанных с машинным обучением. Приведены   результаты проведения некоторых вычислительных экспериментов. 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33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Адрес данной презентации  в сети </a:t>
            </a:r>
            <a:br>
              <a:rPr lang="ru-RU" dirty="0" smtClean="0"/>
            </a:br>
            <a:r>
              <a:rPr lang="ru-RU" dirty="0" smtClean="0"/>
              <a:t>Интернет:            (нужна регистрация на сайте </a:t>
            </a:r>
            <a:r>
              <a:rPr lang="en-US" dirty="0" smtClean="0"/>
              <a:t>www.office.com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2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9114" y="333633"/>
            <a:ext cx="105897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Рассмотрим отдельные направления возможного применения технологий ИИ в математическом образовании различного уровня.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Одним из традиционных применений технологий ИИ в математическом образовании является создание и использование компьютерных средств для выполнения математических заданий, т.е. так называемых «математических решателей».  К этим технологиям можно отнести средство UMS («универсальный математический решатель»), предназначенное   для символьных вычислений, построения графиков функций и др. [2]. Также к этому классу   условно можно отнести различное специализированное ПО: MATLAB, </a:t>
            </a:r>
            <a:r>
              <a:rPr lang="ru-RU" dirty="0" err="1" smtClean="0"/>
              <a:t>Mathcad</a:t>
            </a:r>
            <a:r>
              <a:rPr lang="ru-RU" dirty="0" smtClean="0"/>
              <a:t>, </a:t>
            </a:r>
            <a:r>
              <a:rPr lang="ru-RU" dirty="0" err="1" smtClean="0"/>
              <a:t>Mathematica</a:t>
            </a:r>
            <a:r>
              <a:rPr lang="ru-RU" dirty="0" smtClean="0"/>
              <a:t> и др. Полагаем, что в этот класс можно включить и различные  математические онлайн решатели-тренажеры, например,    </a:t>
            </a:r>
            <a:r>
              <a:rPr lang="ru-RU" dirty="0" err="1" smtClean="0"/>
              <a:t>Wolfram</a:t>
            </a:r>
            <a:r>
              <a:rPr lang="ru-RU" dirty="0" smtClean="0"/>
              <a:t> </a:t>
            </a:r>
            <a:r>
              <a:rPr lang="ru-RU" dirty="0" err="1" smtClean="0"/>
              <a:t>Alpha</a:t>
            </a:r>
            <a:r>
              <a:rPr lang="ru-RU" dirty="0" smtClean="0"/>
              <a:t> [2]   и </a:t>
            </a:r>
            <a:r>
              <a:rPr lang="ru-RU" dirty="0" err="1" smtClean="0"/>
              <a:t>др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73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411" y="407774"/>
            <a:ext cx="857558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 нас имеется многолетний опыт использования ресурса </a:t>
            </a:r>
            <a:r>
              <a:rPr lang="ru-RU" dirty="0" err="1" smtClean="0"/>
              <a:t>Wolfram</a:t>
            </a:r>
            <a:r>
              <a:rPr lang="ru-RU" dirty="0" smtClean="0"/>
              <a:t> </a:t>
            </a:r>
            <a:r>
              <a:rPr lang="ru-RU" dirty="0" err="1" smtClean="0"/>
              <a:t>Alpha</a:t>
            </a:r>
            <a:r>
              <a:rPr lang="ru-RU" dirty="0" smtClean="0"/>
              <a:t> в преподавании дисциплины «Математика» для студентов ИПОСТ </a:t>
            </a:r>
            <a:r>
              <a:rPr lang="ru-RU" dirty="0" err="1" smtClean="0"/>
              <a:t>ТвГУ</a:t>
            </a:r>
            <a:r>
              <a:rPr lang="ru-RU" dirty="0" smtClean="0"/>
              <a:t>, обучающихся   по профилю «Начальное образование», при изучении отдельных тем. Данный ресурс используется нами только в качестве дополнительного способа выполнения задания. При этом часто возникает новая учебная задача: показать эквивалентность полученных решений (например, множество решений линейных уравнений с двумя переменными с целыми коэффициентами в целых числах может быть записано в разных формах). </a:t>
            </a:r>
          </a:p>
          <a:p>
            <a:endParaRPr lang="ru-RU" dirty="0"/>
          </a:p>
          <a:p>
            <a:endParaRPr lang="en-US" dirty="0" smtClean="0"/>
          </a:p>
          <a:p>
            <a:r>
              <a:rPr lang="ru-RU" dirty="0" smtClean="0"/>
              <a:t>Рассмотрим пример. </a:t>
            </a:r>
          </a:p>
          <a:p>
            <a:r>
              <a:rPr lang="en-US" dirty="0" smtClean="0">
                <a:hlinkClick r:id="rId2"/>
              </a:rPr>
              <a:t>https://www.wolframalpha.com/input/?i=solve++2x%2B5y%3D43+over+the+integers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23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76" y="0"/>
            <a:ext cx="118568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11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351" y="160638"/>
            <a:ext cx="8958649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Широкие возможности для создания различных инструментов ИИ для тестирования правильности выполнения некоторых математических заданий (в начальном образовании) представлены в программе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SMART Notebook v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.11-18: специальные тестирующие таблицы (классификация), инструментальное средство «Конструктор занятий» (классификация) и др. [5]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27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9751" y="-280477"/>
            <a:ext cx="11092249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математическом образовании достаточно много внимания уделяется работе с различными математическими текстами: с текстом арифметической задачи (сокращение текста задачи, определение структуры текста задачи: условие, вопрос (начальное образование); чтение числовых выражений, числовых неравенств и др.  Представляют интерес возможные применения технологий ИИ в данной сфере математического образования.   Мы приведем два важных примера таких применений: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1. Генерация человеческой речи. Данное применение технологий ИИ реализовано, например, в программных продуктах </a:t>
            </a:r>
            <a:r>
              <a:rPr lang="ru-RU" dirty="0" err="1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dirty="0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OneNote</a:t>
            </a:r>
            <a:r>
              <a:rPr lang="ru-RU" dirty="0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dirty="0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компании Майкрософт как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иммерсивное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средство чтения текста [3]. Доказана эффективность применения данного приема обучения, особенно для детей с различными ограничениями по здоровью.</a:t>
            </a:r>
            <a:r>
              <a:rPr lang="ru-RU" dirty="0" smtClean="0">
                <a:solidFill>
                  <a:srgbClr val="17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Программа читает текст вслух и одновременно выделяет отдельные слова. Это помогает улучшить правильность, беглость и осознанность чтения, акцентируя и удерживая внимание, преодолевая «скученность текста». У нас имеется положительный опыт применения данного средства на уроках математики в начальной школе: чтение текстов задач, математических правил, заданий и др.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62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3384" y="3188043"/>
            <a:ext cx="77106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применения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иммерсивного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средства чтения для математического текста в среде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 Online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https://edutversu-my.sharepoint.com/:w:/r/personal/serov_aa_tversu_ru/_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211" y="1609668"/>
            <a:ext cx="8303740" cy="297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31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2616" y="741405"/>
            <a:ext cx="8291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2. Текстовый анализ или обработка естественного языка (NLP).              </a:t>
            </a:r>
          </a:p>
          <a:p>
            <a:r>
              <a:rPr lang="ru-RU" dirty="0" smtClean="0"/>
              <a:t>В данном разделе машинного обучения решаются разнообразные задачи работы с текстами: классификация, кластерный анализ текстов, поиск сущностей, облако слов и многое другое. На наш взгляд, представляет интерес классификация некоторых математических текстов или поиск сущностей в данном тексте: простая задача или составная, с полными или недостающими данными и др.  На этой основе могут быть разработаны обучающие приложения (тренажеры) для самостоятельного обучения. Нами был проведен вычислительный эксперимент с применением алгоритмов NLP для оценки возможности разделения текстов задач из школьного курса математики по типу пропорциональной зависимости в задаче: прямая или обратная. Вычисления были выполнены в среде </a:t>
            </a:r>
            <a:r>
              <a:rPr lang="ru-RU" dirty="0" err="1" smtClean="0"/>
              <a:t>Pyt</a:t>
            </a:r>
            <a:r>
              <a:rPr lang="en-US" dirty="0" smtClean="0"/>
              <a:t>h</a:t>
            </a:r>
            <a:r>
              <a:rPr lang="ru-RU" dirty="0" err="1" smtClean="0"/>
              <a:t>on</a:t>
            </a:r>
            <a:r>
              <a:rPr lang="ru-RU" dirty="0" smtClean="0"/>
              <a:t> 3. Точность результатов на тестовой выборке приближается к 100%. Приведем пример применения полученной модели   к тексту задачи Л.Ф. Магницкого.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206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1273</Words>
  <Application>Microsoft Office PowerPoint</Application>
  <PresentationFormat>Широкоэкранный</PresentationFormat>
  <Paragraphs>59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НЕКОТОРЫЕ ВОПРОСЫ ПРИМЕНЕНИЯ СОВРЕМЕННЫХ ТЕХНОЛОГИЙ ИСКУССТВЕННОГО ИНТЕЛЛЕКТА В МАТЕМАТИЧЕСКОМ ОБРАЗОВАНИИ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Адрес данной презентации  в сети  Интернет:            (нужна регистрация на сайте www.office.com).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НЕКОТОРЫЕ ВОПРОСЫ ПРИМЕНЕНИЯ СОВРЕМЕННЫХ ТЕХНОЛОГИЙ ИСКУССТВЕННОГО ИНТЕЛЛЕКТА В МАТЕМАТИЧЕСКОМ ОБРАЗОВАНИИ</dc:title>
  <dc:creator>Пользователь Windows</dc:creator>
  <cp:lastModifiedBy>Пользователь Windows</cp:lastModifiedBy>
  <cp:revision>8</cp:revision>
  <dcterms:created xsi:type="dcterms:W3CDTF">2020-03-18T07:25:55Z</dcterms:created>
  <dcterms:modified xsi:type="dcterms:W3CDTF">2020-03-18T08:29:11Z</dcterms:modified>
</cp:coreProperties>
</file>